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1.xml" ContentType="application/vnd.openxmlformats-officedocument.drawingml.chart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2"/>
  </p:notesMasterIdLst>
  <p:sldIdLst>
    <p:sldId id="298" r:id="rId2"/>
    <p:sldId id="257" r:id="rId3"/>
    <p:sldId id="331" r:id="rId4"/>
    <p:sldId id="332" r:id="rId5"/>
    <p:sldId id="277" r:id="rId6"/>
    <p:sldId id="328" r:id="rId7"/>
    <p:sldId id="333" r:id="rId8"/>
    <p:sldId id="334" r:id="rId9"/>
    <p:sldId id="335" r:id="rId10"/>
    <p:sldId id="336" r:id="rId11"/>
    <p:sldId id="337" r:id="rId12"/>
    <p:sldId id="344" r:id="rId13"/>
    <p:sldId id="338" r:id="rId14"/>
    <p:sldId id="339" r:id="rId15"/>
    <p:sldId id="351" r:id="rId16"/>
    <p:sldId id="345" r:id="rId17"/>
    <p:sldId id="346" r:id="rId18"/>
    <p:sldId id="347" r:id="rId19"/>
    <p:sldId id="348" r:id="rId20"/>
    <p:sldId id="349" r:id="rId21"/>
    <p:sldId id="350" r:id="rId22"/>
    <p:sldId id="261" r:id="rId23"/>
    <p:sldId id="302" r:id="rId24"/>
    <p:sldId id="296" r:id="rId25"/>
    <p:sldId id="292" r:id="rId26"/>
    <p:sldId id="295" r:id="rId27"/>
    <p:sldId id="293" r:id="rId28"/>
    <p:sldId id="301" r:id="rId29"/>
    <p:sldId id="276" r:id="rId30"/>
    <p:sldId id="300" r:id="rId31"/>
    <p:sldId id="294" r:id="rId32"/>
    <p:sldId id="297" r:id="rId33"/>
    <p:sldId id="265" r:id="rId34"/>
    <p:sldId id="289" r:id="rId35"/>
    <p:sldId id="290" r:id="rId36"/>
    <p:sldId id="291" r:id="rId37"/>
    <p:sldId id="268" r:id="rId38"/>
    <p:sldId id="342" r:id="rId39"/>
    <p:sldId id="312" r:id="rId40"/>
    <p:sldId id="313" r:id="rId41"/>
    <p:sldId id="314" r:id="rId42"/>
    <p:sldId id="315" r:id="rId43"/>
    <p:sldId id="316" r:id="rId44"/>
    <p:sldId id="317" r:id="rId45"/>
    <p:sldId id="324" r:id="rId46"/>
    <p:sldId id="325" r:id="rId47"/>
    <p:sldId id="326" r:id="rId48"/>
    <p:sldId id="327" r:id="rId49"/>
    <p:sldId id="272" r:id="rId50"/>
    <p:sldId id="287" r:id="rId51"/>
    <p:sldId id="288" r:id="rId52"/>
    <p:sldId id="355" r:id="rId53"/>
    <p:sldId id="353" r:id="rId54"/>
    <p:sldId id="354" r:id="rId55"/>
    <p:sldId id="341" r:id="rId56"/>
    <p:sldId id="340" r:id="rId57"/>
    <p:sldId id="262" r:id="rId58"/>
    <p:sldId id="273" r:id="rId59"/>
    <p:sldId id="274" r:id="rId60"/>
    <p:sldId id="330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0732" autoAdjust="0"/>
  </p:normalViewPr>
  <p:slideViewPr>
    <p:cSldViewPr>
      <p:cViewPr varScale="1">
        <p:scale>
          <a:sx n="106" d="100"/>
          <a:sy n="106" d="100"/>
        </p:scale>
        <p:origin x="-176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Sheet1!$A$2:$A$8</c:f>
              <c:strCache>
                <c:ptCount val="7"/>
                <c:pt idx="0">
                  <c:v>Overall</c:v>
                </c:pt>
                <c:pt idx="1">
                  <c:v>Testing</c:v>
                </c:pt>
                <c:pt idx="2">
                  <c:v>PCB Design</c:v>
                </c:pt>
                <c:pt idx="3">
                  <c:v>Control Terminal</c:v>
                </c:pt>
                <c:pt idx="4">
                  <c:v>Bedini</c:v>
                </c:pt>
                <c:pt idx="5">
                  <c:v>Mobile Platform</c:v>
                </c:pt>
                <c:pt idx="6">
                  <c:v>Quadcopter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0.55000000000000004</c:v>
                </c:pt>
                <c:pt idx="1">
                  <c:v>0.2</c:v>
                </c:pt>
                <c:pt idx="2">
                  <c:v>0.2</c:v>
                </c:pt>
                <c:pt idx="3">
                  <c:v>0.9</c:v>
                </c:pt>
                <c:pt idx="4">
                  <c:v>0.8</c:v>
                </c:pt>
                <c:pt idx="5">
                  <c:v>0.7</c:v>
                </c:pt>
                <c:pt idx="6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619776"/>
        <c:axId val="39741120"/>
      </c:barChart>
      <c:catAx>
        <c:axId val="212619776"/>
        <c:scaling>
          <c:orientation val="minMax"/>
        </c:scaling>
        <c:delete val="0"/>
        <c:axPos val="l"/>
        <c:majorTickMark val="out"/>
        <c:minorTickMark val="none"/>
        <c:tickLblPos val="nextTo"/>
        <c:crossAx val="39741120"/>
        <c:crosses val="autoZero"/>
        <c:auto val="1"/>
        <c:lblAlgn val="ctr"/>
        <c:lblOffset val="100"/>
        <c:noMultiLvlLbl val="0"/>
      </c:catAx>
      <c:valAx>
        <c:axId val="39741120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2126197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D2AA1-A035-4CD8-A534-34B2395BDF7B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53390-3475-4AE8-9792-392ABFECC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61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18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00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65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66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8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Ryan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F14D8-DE6C-417B-8F7C-59D8A193B93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Ryan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 more GRID….snow…aka cocaine.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18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Ryan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37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Ryan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79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Ryan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31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Ryan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3DR TELEMTRY</a:t>
            </a:r>
            <a:r>
              <a:rPr lang="en-US" baseline="0" dirty="0" smtClean="0"/>
              <a:t> PIC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72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538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Brandon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072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678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56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48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219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91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38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396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Brandon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253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15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405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Brandon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060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064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540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270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368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25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662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Joe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12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Joe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928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Joe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06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408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Joe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972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Joe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793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Ryan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606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Ryan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280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Ryan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236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Ryan</a:t>
            </a:r>
          </a:p>
          <a:p>
            <a:endParaRPr lang="en-US" dirty="0" smtClean="0"/>
          </a:p>
          <a:p>
            <a:r>
              <a:rPr lang="en-US" dirty="0" smtClean="0"/>
              <a:t>CHANGE</a:t>
            </a:r>
            <a:r>
              <a:rPr lang="en-US" baseline="0" dirty="0" smtClean="0"/>
              <a:t> THE DAMN GRID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527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297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007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Ryan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ADD PICS OF FLYING AND SHIIZZZZ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626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76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464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064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Brandon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079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Ryan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589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Brandon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580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WEEEEEEEEEEEEEEEEEEEE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98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24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64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85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1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CB04360-65E7-4455-ADBA-595E7747A22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B620BC1-B4F6-46C0-B85D-23636CD7CF4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gi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1364" y="1990497"/>
            <a:ext cx="6595836" cy="1143456"/>
          </a:xfrm>
        </p:spPr>
        <p:txBody>
          <a:bodyPr numCol="2">
            <a:normAutofit/>
          </a:bodyPr>
          <a:lstStyle/>
          <a:p>
            <a:r>
              <a:rPr lang="en-US" dirty="0" smtClean="0"/>
              <a:t>Brandon Frazer</a:t>
            </a:r>
          </a:p>
          <a:p>
            <a:r>
              <a:rPr lang="en-US" dirty="0" smtClean="0"/>
              <a:t>Raymond </a:t>
            </a:r>
            <a:r>
              <a:rPr lang="en-US" dirty="0" err="1" smtClean="0"/>
              <a:t>Lueg</a:t>
            </a:r>
            <a:endParaRPr lang="en-US" dirty="0" smtClean="0"/>
          </a:p>
          <a:p>
            <a:r>
              <a:rPr lang="en-US" dirty="0" smtClean="0"/>
              <a:t>Joe Howard</a:t>
            </a:r>
          </a:p>
          <a:p>
            <a:r>
              <a:rPr lang="en-US" dirty="0" smtClean="0"/>
              <a:t>Ryan Borden</a:t>
            </a:r>
            <a:endParaRPr lang="en-US" dirty="0"/>
          </a:p>
        </p:txBody>
      </p:sp>
      <p:pic>
        <p:nvPicPr>
          <p:cNvPr id="10246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289" y="5605145"/>
            <a:ext cx="2921227" cy="110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5" descr="Paper bag"/>
          <p:cNvSpPr>
            <a:spLocks noChangeArrowheads="1" noChangeShapeType="1" noTextEdit="1"/>
          </p:cNvSpPr>
          <p:nvPr/>
        </p:nvSpPr>
        <p:spPr bwMode="auto">
          <a:xfrm>
            <a:off x="2170905" y="685800"/>
            <a:ext cx="5207227" cy="7633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kern="10" spc="0" dirty="0" smtClean="0">
                <a:ln w="9525">
                  <a:solidFill>
                    <a:srgbClr val="00B0F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DRONENET: The Quad Chronicles</a:t>
            </a:r>
            <a:endParaRPr lang="en-US" sz="3600" kern="10" spc="0" dirty="0">
              <a:ln w="9525">
                <a:solidFill>
                  <a:srgbClr val="00B0F0"/>
                </a:solidFill>
                <a:round/>
                <a:headEnd/>
                <a:tailEnd/>
              </a:ln>
              <a:blipFill dpi="0" rotWithShape="0">
                <a:blip r:embed="rId4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241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5734373"/>
            <a:ext cx="2957286" cy="108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445" y="3358107"/>
            <a:ext cx="3954145" cy="172847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50800" dir="5400000" sx="101000" sy="101000" algn="ctr" rotWithShape="0">
              <a:srgbClr val="000000">
                <a:alpha val="52000"/>
              </a:srgbClr>
            </a:outerShdw>
            <a:reflection blurRad="6350" stA="50000" endA="300" endPos="55500" dist="101600" dir="5400000" sy="-100000" algn="bl" rotWithShape="0"/>
          </a:effectLst>
        </p:spPr>
      </p:pic>
      <p:pic>
        <p:nvPicPr>
          <p:cNvPr id="10242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1962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514" y="5186272"/>
            <a:ext cx="14668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Sponsored By: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2640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2173" y="2105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34194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3876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797445" y="1435553"/>
            <a:ext cx="2667000" cy="5238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Group 07</a:t>
            </a:r>
          </a:p>
          <a:p>
            <a:pPr marL="457200" indent="-457200"/>
            <a:endParaRPr lang="en-US" dirty="0" smtClean="0"/>
          </a:p>
          <a:p>
            <a:pPr marL="457200" indent="-457200"/>
            <a:endParaRPr lang="en-US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12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410200" y="2590800"/>
            <a:ext cx="2209800" cy="76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Wireless Communication</a:t>
            </a:r>
          </a:p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(building/testing)</a:t>
            </a:r>
            <a:endParaRPr lang="en-US" sz="1600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0" y="5663764"/>
            <a:ext cx="1242056" cy="1016873"/>
            <a:chOff x="7845972" y="5638800"/>
            <a:chExt cx="1145628" cy="1016873"/>
          </a:xfrm>
        </p:grpSpPr>
        <p:sp>
          <p:nvSpPr>
            <p:cNvPr id="10" name="Rectangle 9"/>
            <p:cNvSpPr/>
            <p:nvPr/>
          </p:nvSpPr>
          <p:spPr>
            <a:xfrm>
              <a:off x="7848600" y="5638800"/>
              <a:ext cx="1143000" cy="21808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Raymond </a:t>
              </a:r>
              <a:r>
                <a:rPr lang="en-US" sz="1100" dirty="0" err="1">
                  <a:solidFill>
                    <a:prstClr val="white"/>
                  </a:solidFill>
                </a:rPr>
                <a:t>Lueg</a:t>
              </a:r>
              <a:endParaRPr lang="en-US" sz="11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848600" y="5912068"/>
              <a:ext cx="1143000" cy="21808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Ryan Borden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845972" y="6437585"/>
              <a:ext cx="1143000" cy="21808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Joe Howard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845972" y="6172201"/>
              <a:ext cx="1143000" cy="218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Brandon Frazer</a:t>
              </a:r>
            </a:p>
          </p:txBody>
        </p:sp>
      </p:grpSp>
      <p:cxnSp>
        <p:nvCxnSpPr>
          <p:cNvPr id="17" name="Elbow Connector 16"/>
          <p:cNvCxnSpPr>
            <a:stCxn id="7" idx="0"/>
            <a:endCxn id="76" idx="2"/>
          </p:cNvCxnSpPr>
          <p:nvPr/>
        </p:nvCxnSpPr>
        <p:spPr>
          <a:xfrm rot="5400000" flipH="1" flipV="1">
            <a:off x="6305550" y="2114550"/>
            <a:ext cx="685800" cy="2667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7" idx="1"/>
            <a:endCxn id="37" idx="3"/>
          </p:cNvCxnSpPr>
          <p:nvPr/>
        </p:nvCxnSpPr>
        <p:spPr>
          <a:xfrm rot="10800000" flipV="1">
            <a:off x="4395158" y="2971800"/>
            <a:ext cx="1015042" cy="1143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152400" y="304800"/>
            <a:ext cx="8991600" cy="8842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 smtClean="0">
                <a:solidFill>
                  <a:srgbClr val="2F5897"/>
                </a:solidFill>
              </a:rPr>
              <a:t>Block Diagram</a:t>
            </a:r>
            <a:endParaRPr lang="en-US" sz="4400" dirty="0">
              <a:solidFill>
                <a:srgbClr val="2F5897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7958" y="1752600"/>
            <a:ext cx="4267200" cy="2667000"/>
            <a:chOff x="51758" y="4038600"/>
            <a:chExt cx="4267200" cy="26670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7" name="Rectangle 36"/>
            <p:cNvSpPr/>
            <p:nvPr/>
          </p:nvSpPr>
          <p:spPr>
            <a:xfrm>
              <a:off x="51758" y="4038600"/>
              <a:ext cx="4267200" cy="26670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dirty="0" smtClean="0">
                  <a:solidFill>
                    <a:prstClr val="white"/>
                  </a:solidFill>
                </a:rPr>
                <a:t>Mobile</a:t>
              </a:r>
            </a:p>
            <a:p>
              <a:pPr algn="r"/>
              <a:r>
                <a:rPr lang="en-US" dirty="0" smtClean="0">
                  <a:solidFill>
                    <a:prstClr val="white"/>
                  </a:solidFill>
                </a:rPr>
                <a:t>Platform</a:t>
              </a:r>
            </a:p>
            <a:p>
              <a:pPr algn="r"/>
              <a:r>
                <a:rPr lang="en-US" dirty="0" smtClean="0">
                  <a:solidFill>
                    <a:prstClr val="white"/>
                  </a:solidFill>
                </a:rPr>
                <a:t>Block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42358" y="4191000"/>
              <a:ext cx="2104698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Charging System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(build/design/test)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318256" y="5105400"/>
              <a:ext cx="1571298" cy="59055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Sensors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(build/test)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261558" y="5943600"/>
              <a:ext cx="1873468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Geo Positioning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4158" y="5943600"/>
              <a:ext cx="1600200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Track Drive</a:t>
              </a:r>
              <a:endParaRPr lang="en-US" dirty="0">
                <a:solidFill>
                  <a:prstClr val="white"/>
                </a:solidFill>
              </a:endParaRP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(build/test)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42" name="Elbow Connector 41"/>
            <p:cNvCxnSpPr>
              <a:stCxn id="39" idx="1"/>
              <a:endCxn id="41" idx="0"/>
            </p:cNvCxnSpPr>
            <p:nvPr/>
          </p:nvCxnSpPr>
          <p:spPr>
            <a:xfrm rot="10800000" flipV="1">
              <a:off x="1004258" y="5400674"/>
              <a:ext cx="313998" cy="542925"/>
            </a:xfrm>
            <a:prstGeom prst="bentConnector2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>
              <a:stCxn id="39" idx="3"/>
              <a:endCxn id="40" idx="0"/>
            </p:cNvCxnSpPr>
            <p:nvPr/>
          </p:nvCxnSpPr>
          <p:spPr>
            <a:xfrm>
              <a:off x="2889554" y="5400675"/>
              <a:ext cx="308738" cy="542925"/>
            </a:xfrm>
            <a:prstGeom prst="bentConnector2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39" idx="0"/>
              <a:endCxn id="38" idx="2"/>
            </p:cNvCxnSpPr>
            <p:nvPr/>
          </p:nvCxnSpPr>
          <p:spPr>
            <a:xfrm flipH="1" flipV="1">
              <a:off x="2094707" y="4800600"/>
              <a:ext cx="9198" cy="304800"/>
            </a:xfrm>
            <a:prstGeom prst="straightConnector1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Elbow Connector 55"/>
          <p:cNvCxnSpPr>
            <a:endCxn id="7" idx="2"/>
          </p:cNvCxnSpPr>
          <p:nvPr/>
        </p:nvCxnSpPr>
        <p:spPr>
          <a:xfrm rot="16200000" flipV="1">
            <a:off x="6343650" y="3524250"/>
            <a:ext cx="609600" cy="2667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127958" y="1752600"/>
            <a:ext cx="4267200" cy="2667000"/>
            <a:chOff x="51758" y="4038600"/>
            <a:chExt cx="4267200" cy="2667000"/>
          </a:xfrm>
        </p:grpSpPr>
        <p:sp>
          <p:nvSpPr>
            <p:cNvPr id="54" name="Rectangle 53"/>
            <p:cNvSpPr/>
            <p:nvPr/>
          </p:nvSpPr>
          <p:spPr>
            <a:xfrm>
              <a:off x="51758" y="4038600"/>
              <a:ext cx="4267200" cy="2667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dirty="0" smtClean="0">
                  <a:solidFill>
                    <a:prstClr val="white"/>
                  </a:solidFill>
                </a:rPr>
                <a:t>Mobile</a:t>
              </a:r>
            </a:p>
            <a:p>
              <a:pPr algn="r"/>
              <a:r>
                <a:rPr lang="en-US" dirty="0" smtClean="0">
                  <a:solidFill>
                    <a:prstClr val="white"/>
                  </a:solidFill>
                </a:rPr>
                <a:t>Platform</a:t>
              </a:r>
            </a:p>
            <a:p>
              <a:pPr algn="r"/>
              <a:r>
                <a:rPr lang="en-US" dirty="0" smtClean="0">
                  <a:solidFill>
                    <a:prstClr val="white"/>
                  </a:solidFill>
                </a:rPr>
                <a:t>Block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042358" y="4191000"/>
              <a:ext cx="2104698" cy="6096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Charging System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(build/design/test)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318256" y="5105400"/>
              <a:ext cx="1571298" cy="59055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Sensors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(build/test)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261558" y="5943600"/>
              <a:ext cx="1873468" cy="6096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Geo Positioning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04158" y="5943600"/>
              <a:ext cx="16002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Track Drive</a:t>
              </a:r>
              <a:endParaRPr lang="en-US" dirty="0">
                <a:solidFill>
                  <a:prstClr val="white"/>
                </a:solidFill>
              </a:endParaRP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(build/test)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60" name="Elbow Connector 59"/>
            <p:cNvCxnSpPr>
              <a:stCxn id="57" idx="1"/>
              <a:endCxn id="59" idx="0"/>
            </p:cNvCxnSpPr>
            <p:nvPr/>
          </p:nvCxnSpPr>
          <p:spPr>
            <a:xfrm rot="10800000" flipV="1">
              <a:off x="1004258" y="5400674"/>
              <a:ext cx="313998" cy="542925"/>
            </a:xfrm>
            <a:prstGeom prst="bentConnector2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Elbow Connector 60"/>
            <p:cNvCxnSpPr>
              <a:stCxn id="57" idx="3"/>
              <a:endCxn id="58" idx="0"/>
            </p:cNvCxnSpPr>
            <p:nvPr/>
          </p:nvCxnSpPr>
          <p:spPr>
            <a:xfrm>
              <a:off x="2889554" y="5400675"/>
              <a:ext cx="308738" cy="542925"/>
            </a:xfrm>
            <a:prstGeom prst="bentConnector2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57" idx="0"/>
              <a:endCxn id="55" idx="2"/>
            </p:cNvCxnSpPr>
            <p:nvPr/>
          </p:nvCxnSpPr>
          <p:spPr>
            <a:xfrm flipH="1" flipV="1">
              <a:off x="2094707" y="4800600"/>
              <a:ext cx="9198" cy="30480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4572000" y="3962400"/>
            <a:ext cx="4419600" cy="2743200"/>
            <a:chOff x="4562144" y="114300"/>
            <a:chExt cx="4419600" cy="27432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4" name="Rectangle 63"/>
            <p:cNvSpPr/>
            <p:nvPr/>
          </p:nvSpPr>
          <p:spPr>
            <a:xfrm>
              <a:off x="4562144" y="114300"/>
              <a:ext cx="4419600" cy="27432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 err="1" smtClean="0">
                  <a:solidFill>
                    <a:prstClr val="white"/>
                  </a:solidFill>
                </a:rPr>
                <a:t>Quadrotor</a:t>
              </a:r>
              <a:endParaRPr lang="en-US" dirty="0" smtClean="0">
                <a:solidFill>
                  <a:prstClr val="white"/>
                </a:solidFill>
              </a:endParaRPr>
            </a:p>
            <a:p>
              <a:pPr algn="r"/>
              <a:r>
                <a:rPr lang="en-US" dirty="0" smtClean="0">
                  <a:solidFill>
                    <a:prstClr val="white"/>
                  </a:solidFill>
                </a:rPr>
                <a:t>Block</a:t>
              </a:r>
            </a:p>
            <a:p>
              <a:pPr algn="r"/>
              <a:endParaRPr lang="en-US" dirty="0">
                <a:solidFill>
                  <a:prstClr val="white"/>
                </a:solidFill>
              </a:endParaRPr>
            </a:p>
            <a:p>
              <a:pPr algn="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595129" y="266700"/>
              <a:ext cx="2283370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Power Management </a:t>
              </a:r>
              <a:r>
                <a:rPr lang="en-US" dirty="0" smtClean="0">
                  <a:solidFill>
                    <a:prstClr val="white"/>
                  </a:solidFill>
                </a:rPr>
                <a:t>(design/test)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750590" y="1257300"/>
              <a:ext cx="1992904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Flight Controller</a:t>
              </a:r>
              <a:endParaRPr lang="en-US" dirty="0">
                <a:solidFill>
                  <a:prstClr val="white"/>
                </a:solidFill>
              </a:endParaRP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924344" y="2095500"/>
              <a:ext cx="1905000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Geo Positioning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714545" y="2095500"/>
              <a:ext cx="1828799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prstClr val="white"/>
                  </a:solidFill>
                </a:rPr>
                <a:t>Landing </a:t>
              </a:r>
              <a:r>
                <a:rPr lang="en-US" sz="1600" dirty="0">
                  <a:solidFill>
                    <a:prstClr val="white"/>
                  </a:solidFill>
                </a:rPr>
                <a:t>System</a:t>
              </a:r>
            </a:p>
            <a:p>
              <a:pPr algn="ctr"/>
              <a:r>
                <a:rPr lang="en-US" sz="1600" dirty="0" smtClean="0">
                  <a:solidFill>
                    <a:prstClr val="white"/>
                  </a:solidFill>
                </a:rPr>
                <a:t>(build/test)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  <p:cxnSp>
          <p:nvCxnSpPr>
            <p:cNvPr id="69" name="Elbow Connector 68"/>
            <p:cNvCxnSpPr>
              <a:stCxn id="66" idx="3"/>
              <a:endCxn id="67" idx="0"/>
            </p:cNvCxnSpPr>
            <p:nvPr/>
          </p:nvCxnSpPr>
          <p:spPr>
            <a:xfrm>
              <a:off x="7743494" y="1562100"/>
              <a:ext cx="133350" cy="533400"/>
            </a:xfrm>
            <a:prstGeom prst="bentConnector2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7" idx="1"/>
              <a:endCxn id="68" idx="3"/>
            </p:cNvCxnSpPr>
            <p:nvPr/>
          </p:nvCxnSpPr>
          <p:spPr>
            <a:xfrm flipH="1">
              <a:off x="6543344" y="2400300"/>
              <a:ext cx="381000" cy="0"/>
            </a:xfrm>
            <a:prstGeom prst="straightConnector1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66" idx="0"/>
              <a:endCxn id="65" idx="2"/>
            </p:cNvCxnSpPr>
            <p:nvPr/>
          </p:nvCxnSpPr>
          <p:spPr>
            <a:xfrm flipH="1" flipV="1">
              <a:off x="6736814" y="876300"/>
              <a:ext cx="10228" cy="381000"/>
            </a:xfrm>
            <a:prstGeom prst="straightConnector1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Elbow Connector 71"/>
            <p:cNvCxnSpPr>
              <a:stCxn id="66" idx="1"/>
              <a:endCxn id="68" idx="0"/>
            </p:cNvCxnSpPr>
            <p:nvPr/>
          </p:nvCxnSpPr>
          <p:spPr>
            <a:xfrm rot="10800000" flipV="1">
              <a:off x="5628946" y="1562100"/>
              <a:ext cx="121645" cy="533400"/>
            </a:xfrm>
            <a:prstGeom prst="bentConnector2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5166223" y="152400"/>
            <a:ext cx="3231153" cy="1752600"/>
            <a:chOff x="5166223" y="152400"/>
            <a:chExt cx="3231153" cy="1752600"/>
          </a:xfrm>
          <a:solidFill>
            <a:schemeClr val="tx1">
              <a:lumMod val="50000"/>
              <a:lumOff val="50000"/>
            </a:schemeClr>
          </a:solidFill>
        </p:grpSpPr>
        <p:grpSp>
          <p:nvGrpSpPr>
            <p:cNvPr id="74" name="Group 73"/>
            <p:cNvGrpSpPr/>
            <p:nvPr/>
          </p:nvGrpSpPr>
          <p:grpSpPr>
            <a:xfrm>
              <a:off x="5166223" y="152400"/>
              <a:ext cx="3231153" cy="1752600"/>
              <a:chOff x="5760446" y="152400"/>
              <a:chExt cx="3231153" cy="1752600"/>
            </a:xfrm>
            <a:grpFill/>
          </p:grpSpPr>
          <p:sp>
            <p:nvSpPr>
              <p:cNvPr id="76" name="Rectangle 75"/>
              <p:cNvSpPr/>
              <p:nvPr/>
            </p:nvSpPr>
            <p:spPr>
              <a:xfrm>
                <a:off x="5760446" y="152400"/>
                <a:ext cx="3231153" cy="175260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r>
                  <a:rPr lang="en-US" dirty="0" smtClean="0">
                    <a:solidFill>
                      <a:prstClr val="white"/>
                    </a:solidFill>
                  </a:rPr>
                  <a:t>Control</a:t>
                </a:r>
              </a:p>
              <a:p>
                <a:pPr algn="r"/>
                <a:r>
                  <a:rPr lang="en-US" dirty="0" smtClean="0">
                    <a:solidFill>
                      <a:prstClr val="white"/>
                    </a:solidFill>
                  </a:rPr>
                  <a:t>Terminal</a:t>
                </a:r>
              </a:p>
              <a:p>
                <a:pPr algn="r"/>
                <a:r>
                  <a:rPr lang="en-US" dirty="0" smtClean="0">
                    <a:solidFill>
                      <a:prstClr val="white"/>
                    </a:solidFill>
                  </a:rPr>
                  <a:t>Block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890734" y="228600"/>
                <a:ext cx="1881666" cy="60960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white"/>
                    </a:solidFill>
                  </a:rPr>
                  <a:t>Mobile Platform</a:t>
                </a:r>
                <a:endParaRPr lang="en-US" dirty="0">
                  <a:solidFill>
                    <a:prstClr val="white"/>
                  </a:solidFill>
                </a:endParaRPr>
              </a:p>
              <a:p>
                <a:pPr algn="ctr"/>
                <a:r>
                  <a:rPr lang="en-US" dirty="0" smtClean="0">
                    <a:solidFill>
                      <a:prstClr val="white"/>
                    </a:solidFill>
                  </a:rPr>
                  <a:t>(test)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5" name="Rectangle 74"/>
            <p:cNvSpPr/>
            <p:nvPr/>
          </p:nvSpPr>
          <p:spPr>
            <a:xfrm>
              <a:off x="5284844" y="1143000"/>
              <a:ext cx="1905000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Quad Telemetry</a:t>
              </a:r>
              <a:endParaRPr lang="en-US" dirty="0">
                <a:solidFill>
                  <a:prstClr val="white"/>
                </a:solidFill>
              </a:endParaRP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71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410200" y="2590800"/>
            <a:ext cx="2209800" cy="76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Wireless Communication</a:t>
            </a:r>
          </a:p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(building/testing)</a:t>
            </a:r>
            <a:endParaRPr lang="en-US" sz="1600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0" y="5663764"/>
            <a:ext cx="1242056" cy="1016873"/>
            <a:chOff x="7845972" y="5638800"/>
            <a:chExt cx="1145628" cy="1016873"/>
          </a:xfrm>
        </p:grpSpPr>
        <p:sp>
          <p:nvSpPr>
            <p:cNvPr id="10" name="Rectangle 9"/>
            <p:cNvSpPr/>
            <p:nvPr/>
          </p:nvSpPr>
          <p:spPr>
            <a:xfrm>
              <a:off x="7848600" y="5638800"/>
              <a:ext cx="1143000" cy="21808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Raymond </a:t>
              </a:r>
              <a:r>
                <a:rPr lang="en-US" sz="1100" dirty="0" err="1">
                  <a:solidFill>
                    <a:prstClr val="white"/>
                  </a:solidFill>
                </a:rPr>
                <a:t>Lueg</a:t>
              </a:r>
              <a:endParaRPr lang="en-US" sz="11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848600" y="5912068"/>
              <a:ext cx="1143000" cy="21808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Ryan Borden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845972" y="6437585"/>
              <a:ext cx="1143000" cy="21808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Joe Howard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845972" y="6172201"/>
              <a:ext cx="1143000" cy="218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Brandon Frazer</a:t>
              </a:r>
            </a:p>
          </p:txBody>
        </p:sp>
      </p:grpSp>
      <p:cxnSp>
        <p:nvCxnSpPr>
          <p:cNvPr id="17" name="Elbow Connector 16"/>
          <p:cNvCxnSpPr>
            <a:stCxn id="7" idx="0"/>
            <a:endCxn id="64" idx="2"/>
          </p:cNvCxnSpPr>
          <p:nvPr/>
        </p:nvCxnSpPr>
        <p:spPr>
          <a:xfrm rot="5400000" flipH="1" flipV="1">
            <a:off x="6305550" y="2114550"/>
            <a:ext cx="685800" cy="2667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7" idx="1"/>
            <a:endCxn id="37" idx="3"/>
          </p:cNvCxnSpPr>
          <p:nvPr/>
        </p:nvCxnSpPr>
        <p:spPr>
          <a:xfrm rot="10800000" flipV="1">
            <a:off x="4395158" y="2971800"/>
            <a:ext cx="1015042" cy="1143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152400" y="304800"/>
            <a:ext cx="8991600" cy="8842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 smtClean="0">
                <a:solidFill>
                  <a:srgbClr val="2F5897"/>
                </a:solidFill>
              </a:rPr>
              <a:t>Block Diagram</a:t>
            </a:r>
            <a:endParaRPr lang="en-US" sz="4400" dirty="0">
              <a:solidFill>
                <a:srgbClr val="2F5897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572000" y="3962400"/>
            <a:ext cx="4419600" cy="2743200"/>
            <a:chOff x="4562144" y="114300"/>
            <a:chExt cx="4419600" cy="27432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8" name="Rectangle 27"/>
            <p:cNvSpPr/>
            <p:nvPr/>
          </p:nvSpPr>
          <p:spPr>
            <a:xfrm>
              <a:off x="4562144" y="114300"/>
              <a:ext cx="4419600" cy="27432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dirty="0" err="1" smtClean="0">
                  <a:solidFill>
                    <a:prstClr val="white"/>
                  </a:solidFill>
                </a:rPr>
                <a:t>Quadrotor</a:t>
              </a:r>
              <a:endParaRPr lang="en-US" dirty="0" smtClean="0">
                <a:solidFill>
                  <a:prstClr val="white"/>
                </a:solidFill>
              </a:endParaRPr>
            </a:p>
            <a:p>
              <a:pPr algn="r"/>
              <a:r>
                <a:rPr lang="en-US" dirty="0" smtClean="0">
                  <a:solidFill>
                    <a:prstClr val="white"/>
                  </a:solidFill>
                </a:rPr>
                <a:t>Block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555374" y="266700"/>
              <a:ext cx="2283370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Power Management </a:t>
              </a:r>
              <a:r>
                <a:rPr lang="en-US" dirty="0" smtClean="0">
                  <a:solidFill>
                    <a:prstClr val="white"/>
                  </a:solidFill>
                </a:rPr>
                <a:t>(design/test)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68800" y="1257300"/>
              <a:ext cx="1647498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Sensors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(build/test)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924344" y="2095500"/>
              <a:ext cx="1905000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Geo Positioning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714545" y="2095500"/>
              <a:ext cx="1828799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prstClr val="white"/>
                  </a:solidFill>
                </a:rPr>
                <a:t>Landing </a:t>
              </a:r>
              <a:r>
                <a:rPr lang="en-US" sz="1600" dirty="0">
                  <a:solidFill>
                    <a:prstClr val="white"/>
                  </a:solidFill>
                </a:rPr>
                <a:t>System</a:t>
              </a:r>
            </a:p>
            <a:p>
              <a:pPr algn="ctr"/>
              <a:r>
                <a:rPr lang="en-US" sz="1600" dirty="0" smtClean="0">
                  <a:solidFill>
                    <a:prstClr val="white"/>
                  </a:solidFill>
                </a:rPr>
                <a:t>(build/test)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  <p:cxnSp>
          <p:nvCxnSpPr>
            <p:cNvPr id="33" name="Elbow Connector 32"/>
            <p:cNvCxnSpPr>
              <a:stCxn id="30" idx="3"/>
              <a:endCxn id="31" idx="0"/>
            </p:cNvCxnSpPr>
            <p:nvPr/>
          </p:nvCxnSpPr>
          <p:spPr>
            <a:xfrm>
              <a:off x="7516298" y="1562100"/>
              <a:ext cx="360546" cy="533400"/>
            </a:xfrm>
            <a:prstGeom prst="bentConnector2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31" idx="1"/>
              <a:endCxn id="32" idx="3"/>
            </p:cNvCxnSpPr>
            <p:nvPr/>
          </p:nvCxnSpPr>
          <p:spPr>
            <a:xfrm flipH="1">
              <a:off x="6543344" y="2400300"/>
              <a:ext cx="381000" cy="0"/>
            </a:xfrm>
            <a:prstGeom prst="straightConnector1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30" idx="0"/>
              <a:endCxn id="29" idx="2"/>
            </p:cNvCxnSpPr>
            <p:nvPr/>
          </p:nvCxnSpPr>
          <p:spPr>
            <a:xfrm flipV="1">
              <a:off x="6692549" y="876300"/>
              <a:ext cx="4510" cy="381000"/>
            </a:xfrm>
            <a:prstGeom prst="straightConnector1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35"/>
            <p:cNvCxnSpPr>
              <a:stCxn id="30" idx="1"/>
              <a:endCxn id="32" idx="0"/>
            </p:cNvCxnSpPr>
            <p:nvPr/>
          </p:nvCxnSpPr>
          <p:spPr>
            <a:xfrm rot="10800000" flipV="1">
              <a:off x="5628946" y="1562100"/>
              <a:ext cx="239855" cy="533400"/>
            </a:xfrm>
            <a:prstGeom prst="bentConnector2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127958" y="1752600"/>
            <a:ext cx="4267200" cy="2667000"/>
            <a:chOff x="51758" y="4038600"/>
            <a:chExt cx="4267200" cy="26670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7" name="Rectangle 36"/>
            <p:cNvSpPr/>
            <p:nvPr/>
          </p:nvSpPr>
          <p:spPr>
            <a:xfrm>
              <a:off x="51758" y="4038600"/>
              <a:ext cx="4267200" cy="26670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dirty="0" smtClean="0">
                  <a:solidFill>
                    <a:prstClr val="white"/>
                  </a:solidFill>
                </a:rPr>
                <a:t>Mobile</a:t>
              </a:r>
            </a:p>
            <a:p>
              <a:pPr algn="r"/>
              <a:r>
                <a:rPr lang="en-US" dirty="0" smtClean="0">
                  <a:solidFill>
                    <a:prstClr val="white"/>
                  </a:solidFill>
                </a:rPr>
                <a:t>Platform</a:t>
              </a:r>
            </a:p>
            <a:p>
              <a:pPr algn="r"/>
              <a:r>
                <a:rPr lang="en-US" dirty="0" smtClean="0">
                  <a:solidFill>
                    <a:prstClr val="white"/>
                  </a:solidFill>
                </a:rPr>
                <a:t>Block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42358" y="4191000"/>
              <a:ext cx="2104698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Charging System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(build/design/test)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318256" y="5105400"/>
              <a:ext cx="1571298" cy="59055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Sensors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(build/test)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261558" y="5943600"/>
              <a:ext cx="1873468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Geo Positioning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4158" y="5943600"/>
              <a:ext cx="1600200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Track Drive</a:t>
              </a:r>
              <a:endParaRPr lang="en-US" dirty="0">
                <a:solidFill>
                  <a:prstClr val="white"/>
                </a:solidFill>
              </a:endParaRP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(build/test)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42" name="Elbow Connector 41"/>
            <p:cNvCxnSpPr>
              <a:stCxn id="39" idx="1"/>
              <a:endCxn id="41" idx="0"/>
            </p:cNvCxnSpPr>
            <p:nvPr/>
          </p:nvCxnSpPr>
          <p:spPr>
            <a:xfrm rot="10800000" flipV="1">
              <a:off x="1004258" y="5400674"/>
              <a:ext cx="313998" cy="542925"/>
            </a:xfrm>
            <a:prstGeom prst="bentConnector2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>
              <a:stCxn id="39" idx="3"/>
              <a:endCxn id="40" idx="0"/>
            </p:cNvCxnSpPr>
            <p:nvPr/>
          </p:nvCxnSpPr>
          <p:spPr>
            <a:xfrm>
              <a:off x="2889554" y="5400675"/>
              <a:ext cx="308738" cy="542925"/>
            </a:xfrm>
            <a:prstGeom prst="bentConnector2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39" idx="0"/>
              <a:endCxn id="38" idx="2"/>
            </p:cNvCxnSpPr>
            <p:nvPr/>
          </p:nvCxnSpPr>
          <p:spPr>
            <a:xfrm flipH="1" flipV="1">
              <a:off x="2094707" y="4800600"/>
              <a:ext cx="9198" cy="304800"/>
            </a:xfrm>
            <a:prstGeom prst="straightConnector1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Elbow Connector 55"/>
          <p:cNvCxnSpPr>
            <a:stCxn id="28" idx="0"/>
            <a:endCxn id="7" idx="2"/>
          </p:cNvCxnSpPr>
          <p:nvPr/>
        </p:nvCxnSpPr>
        <p:spPr>
          <a:xfrm rot="16200000" flipV="1">
            <a:off x="6343650" y="3524250"/>
            <a:ext cx="609600" cy="2667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5166223" y="152400"/>
            <a:ext cx="3231153" cy="1752600"/>
            <a:chOff x="5166223" y="152400"/>
            <a:chExt cx="3231153" cy="1752600"/>
          </a:xfrm>
        </p:grpSpPr>
        <p:grpSp>
          <p:nvGrpSpPr>
            <p:cNvPr id="62" name="Group 61"/>
            <p:cNvGrpSpPr/>
            <p:nvPr/>
          </p:nvGrpSpPr>
          <p:grpSpPr>
            <a:xfrm>
              <a:off x="5166223" y="152400"/>
              <a:ext cx="3231153" cy="1752600"/>
              <a:chOff x="5760446" y="152400"/>
              <a:chExt cx="3231153" cy="1752600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5760446" y="152400"/>
                <a:ext cx="3231153" cy="17526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r>
                  <a:rPr lang="en-US" dirty="0" smtClean="0">
                    <a:solidFill>
                      <a:prstClr val="white"/>
                    </a:solidFill>
                  </a:rPr>
                  <a:t>Control</a:t>
                </a:r>
              </a:p>
              <a:p>
                <a:pPr algn="r"/>
                <a:r>
                  <a:rPr lang="en-US" dirty="0" smtClean="0">
                    <a:solidFill>
                      <a:prstClr val="white"/>
                    </a:solidFill>
                  </a:rPr>
                  <a:t>Terminal</a:t>
                </a:r>
              </a:p>
              <a:p>
                <a:pPr algn="r"/>
                <a:r>
                  <a:rPr lang="en-US" dirty="0" smtClean="0">
                    <a:solidFill>
                      <a:prstClr val="white"/>
                    </a:solidFill>
                  </a:rPr>
                  <a:t>Block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5890734" y="228600"/>
                <a:ext cx="1881666" cy="6096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white"/>
                    </a:solidFill>
                  </a:rPr>
                  <a:t>Mobile Platform</a:t>
                </a:r>
                <a:endParaRPr lang="en-US" dirty="0">
                  <a:solidFill>
                    <a:prstClr val="white"/>
                  </a:solidFill>
                </a:endParaRPr>
              </a:p>
              <a:p>
                <a:pPr algn="ctr"/>
                <a:r>
                  <a:rPr lang="en-US" dirty="0" smtClean="0">
                    <a:solidFill>
                      <a:prstClr val="white"/>
                    </a:solidFill>
                  </a:rPr>
                  <a:t>(test)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3" name="Rectangle 62"/>
            <p:cNvSpPr/>
            <p:nvPr/>
          </p:nvSpPr>
          <p:spPr>
            <a:xfrm>
              <a:off x="5284844" y="1143000"/>
              <a:ext cx="1905000" cy="6096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Quad Telemetry</a:t>
              </a:r>
              <a:endParaRPr lang="en-US" dirty="0">
                <a:solidFill>
                  <a:prstClr val="white"/>
                </a:solidFill>
              </a:endParaRP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18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/>
          <a:lstStyle/>
          <a:p>
            <a:r>
              <a:rPr lang="en-US" dirty="0" err="1" smtClean="0"/>
              <a:t>Bedini</a:t>
            </a:r>
            <a:r>
              <a:rPr lang="en-US" dirty="0" smtClean="0"/>
              <a:t> Motor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Regenerative power supply </a:t>
            </a:r>
          </a:p>
          <a:p>
            <a:r>
              <a:rPr lang="en-US" sz="3600" dirty="0" smtClean="0"/>
              <a:t>Referenced design</a:t>
            </a:r>
          </a:p>
          <a:p>
            <a:pPr lvl="1"/>
            <a:r>
              <a:rPr lang="en-US" sz="2400" dirty="0" smtClean="0"/>
              <a:t>Added sensing and switching circuitry</a:t>
            </a:r>
          </a:p>
          <a:p>
            <a:r>
              <a:rPr lang="en-US" sz="3600" dirty="0" smtClean="0"/>
              <a:t>Mounted on mobile platform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2" b="19792"/>
          <a:stretch/>
        </p:blipFill>
        <p:spPr bwMode="auto">
          <a:xfrm>
            <a:off x="2438400" y="3962400"/>
            <a:ext cx="36576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31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2" y="3429000"/>
            <a:ext cx="4922838" cy="304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8763"/>
            <a:ext cx="3995499" cy="309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287548"/>
            <a:ext cx="8229600" cy="800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Bedini Motor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93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5" y="1513232"/>
            <a:ext cx="9066586" cy="401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12343"/>
            <a:ext cx="82296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Bedini Motor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67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00400"/>
          </a:xfrm>
        </p:spPr>
        <p:txBody>
          <a:bodyPr>
            <a:normAutofit/>
          </a:bodyPr>
          <a:lstStyle/>
          <a:p>
            <a:r>
              <a:rPr lang="en-US" sz="3600" dirty="0"/>
              <a:t>Solar Panel for supplemental power</a:t>
            </a:r>
          </a:p>
          <a:p>
            <a:r>
              <a:rPr lang="en-US" sz="3600" dirty="0" err="1" smtClean="0"/>
              <a:t>Bedini</a:t>
            </a:r>
            <a:r>
              <a:rPr lang="en-US" sz="3600" dirty="0" smtClean="0"/>
              <a:t> Motor with sensing circuit</a:t>
            </a:r>
          </a:p>
          <a:p>
            <a:pPr lvl="1"/>
            <a:r>
              <a:rPr lang="en-US" sz="2800" dirty="0" smtClean="0"/>
              <a:t>Extends life of battery system</a:t>
            </a:r>
          </a:p>
          <a:p>
            <a:r>
              <a:rPr lang="en-US" sz="3600" dirty="0"/>
              <a:t>12V battery supply</a:t>
            </a:r>
          </a:p>
          <a:p>
            <a:pPr lvl="1"/>
            <a:endParaRPr lang="en-US" sz="2800" dirty="0" smtClean="0"/>
          </a:p>
        </p:txBody>
      </p:sp>
      <p:pic>
        <p:nvPicPr>
          <p:cNvPr id="4" name="Picture 5" descr="http://www.freeplayenergy.com/aid-and-development/components/com_virtuemart/shop_image/product/Solar_Panel_50c8d6bf1769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800600"/>
            <a:ext cx="1853453" cy="185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encrypted-tbn0.gstatic.com/shopping?q=tbn:ANd9GcTereND0GIPF2nUC8ydFuaXMA2L7zpAcpbFa4NoHe53uqnFCtmh&amp;usqp=C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4800600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36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Mobile Platform Power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</a:p>
          <a:p>
            <a:pPr lvl="1"/>
            <a:r>
              <a:rPr lang="en-US" dirty="0" smtClean="0"/>
              <a:t>Supply 12, 5, and 3.3 volts and up to 2.5 amps from 14.4 volt battery</a:t>
            </a:r>
          </a:p>
          <a:p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Switching regulators vs. Linear Regulators</a:t>
            </a:r>
          </a:p>
          <a:p>
            <a:pPr lvl="2"/>
            <a:r>
              <a:rPr lang="en-US" dirty="0" smtClean="0"/>
              <a:t>Efficiency</a:t>
            </a:r>
          </a:p>
          <a:p>
            <a:pPr lvl="2"/>
            <a:r>
              <a:rPr lang="en-US" dirty="0" smtClean="0"/>
              <a:t>Board Space</a:t>
            </a:r>
          </a:p>
        </p:txBody>
      </p:sp>
      <p:pic>
        <p:nvPicPr>
          <p:cNvPr id="5" name="Picture 4" descr="comparisons.PNG"/>
          <p:cNvPicPr>
            <a:picLocks noChangeAspect="1"/>
          </p:cNvPicPr>
          <p:nvPr/>
        </p:nvPicPr>
        <p:blipFill rotWithShape="1">
          <a:blip r:embed="rId3" cstate="print"/>
          <a:srcRect r="8867"/>
          <a:stretch/>
        </p:blipFill>
        <p:spPr>
          <a:xfrm>
            <a:off x="1143000" y="4114800"/>
            <a:ext cx="6934200" cy="171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5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Mobile Platform Power Distribution</a:t>
            </a:r>
            <a:endParaRPr lang="en-US" dirty="0"/>
          </a:p>
        </p:txBody>
      </p:sp>
      <p:pic>
        <p:nvPicPr>
          <p:cNvPr id="4" name="Content Placeholder 3" descr="Schem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3860" y="1600200"/>
            <a:ext cx="7476280" cy="4525963"/>
          </a:xfrm>
        </p:spPr>
      </p:pic>
    </p:spTree>
    <p:extLst>
      <p:ext uri="{BB962C8B-B14F-4D97-AF65-F5344CB8AC3E}">
        <p14:creationId xmlns:p14="http://schemas.microsoft.com/office/powerpoint/2010/main" val="188316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 Locking System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smtClean="0"/>
              <a:t>Purpose</a:t>
            </a:r>
          </a:p>
          <a:p>
            <a:pPr lvl="1"/>
            <a:r>
              <a:rPr lang="en-US" sz="2400" dirty="0" smtClean="0"/>
              <a:t>To transport the quad copters safely while on the mobile platform.</a:t>
            </a:r>
            <a:endParaRPr lang="en-US" sz="2400" dirty="0"/>
          </a:p>
          <a:p>
            <a:r>
              <a:rPr lang="en-US" sz="3000" dirty="0" smtClean="0"/>
              <a:t>Parameters</a:t>
            </a:r>
          </a:p>
          <a:p>
            <a:pPr lvl="1"/>
            <a:r>
              <a:rPr lang="en-US" sz="2400" dirty="0" smtClean="0"/>
              <a:t>Easily controlled</a:t>
            </a:r>
          </a:p>
          <a:p>
            <a:pPr lvl="1"/>
            <a:r>
              <a:rPr lang="en-US" sz="2400" dirty="0" smtClean="0"/>
              <a:t>Minimal power consumption</a:t>
            </a:r>
          </a:p>
          <a:p>
            <a:pPr lvl="1"/>
            <a:r>
              <a:rPr lang="en-US" sz="2400" dirty="0"/>
              <a:t>S</a:t>
            </a:r>
            <a:r>
              <a:rPr lang="en-US" sz="2400" dirty="0" smtClean="0"/>
              <a:t>tability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60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 </a:t>
            </a:r>
            <a:r>
              <a:rPr lang="en-US" dirty="0" smtClean="0"/>
              <a:t>Locking </a:t>
            </a:r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Solenoid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Solenoid attached to a magnet</a:t>
            </a:r>
          </a:p>
          <a:p>
            <a:r>
              <a:rPr lang="en-US" dirty="0" smtClean="0"/>
              <a:t>High power consumption</a:t>
            </a:r>
          </a:p>
          <a:p>
            <a:pPr lvl="1"/>
            <a:r>
              <a:rPr lang="en-US" dirty="0" smtClean="0"/>
              <a:t>14 V, 2 A	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 smtClean="0"/>
              <a:t>Slide Potentiometer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Motorized slide potentiometer </a:t>
            </a:r>
          </a:p>
          <a:p>
            <a:r>
              <a:rPr lang="en-US" dirty="0" smtClean="0"/>
              <a:t>Lower power consumption</a:t>
            </a:r>
          </a:p>
          <a:p>
            <a:pPr lvl="1"/>
            <a:r>
              <a:rPr lang="en-US" dirty="0" smtClean="0"/>
              <a:t>6-10 V,8 </a:t>
            </a:r>
            <a:r>
              <a:rPr lang="en-US" dirty="0" err="1" smtClean="0"/>
              <a:t>mA</a:t>
            </a:r>
            <a:endParaRPr lang="en-US" dirty="0" smtClean="0"/>
          </a:p>
        </p:txBody>
      </p:sp>
      <p:pic>
        <p:nvPicPr>
          <p:cNvPr id="9" name="Picture 8" descr="slide po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4343400"/>
            <a:ext cx="2209800" cy="2209800"/>
          </a:xfrm>
          <a:prstGeom prst="rect">
            <a:avLst/>
          </a:prstGeom>
        </p:spPr>
      </p:pic>
      <p:pic>
        <p:nvPicPr>
          <p:cNvPr id="10" name="Picture 9" descr="mode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4038600"/>
            <a:ext cx="4382112" cy="1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</a:t>
            </a:r>
            <a:r>
              <a:rPr lang="en-US" dirty="0"/>
              <a:t>something that would be fun, have potential real-world applications, and </a:t>
            </a:r>
            <a:r>
              <a:rPr lang="en-US" dirty="0" smtClean="0"/>
              <a:t>be challenging</a:t>
            </a:r>
          </a:p>
          <a:p>
            <a:r>
              <a:rPr lang="en-US" dirty="0"/>
              <a:t>U</a:t>
            </a:r>
            <a:r>
              <a:rPr lang="en-US" dirty="0" smtClean="0"/>
              <a:t>tilize </a:t>
            </a:r>
            <a:r>
              <a:rPr lang="en-US" dirty="0"/>
              <a:t>the two 3D printers that we personally </a:t>
            </a:r>
            <a:r>
              <a:rPr lang="en-US" dirty="0" smtClean="0"/>
              <a:t>own</a:t>
            </a:r>
          </a:p>
          <a:p>
            <a:r>
              <a:rPr lang="en-US" dirty="0" smtClean="0"/>
              <a:t>Build </a:t>
            </a:r>
            <a:r>
              <a:rPr lang="en-US" dirty="0"/>
              <a:t>a flying-air-vehicle (i.e. Quadcopter</a:t>
            </a:r>
            <a:r>
              <a:rPr lang="en-US" dirty="0" smtClean="0"/>
              <a:t>)</a:t>
            </a:r>
          </a:p>
          <a:p>
            <a:r>
              <a:rPr lang="en-US" dirty="0" smtClean="0"/>
              <a:t>Build a ground vehicle</a:t>
            </a:r>
          </a:p>
          <a:p>
            <a:r>
              <a:rPr lang="en-US" dirty="0" smtClean="0"/>
              <a:t>Wireless </a:t>
            </a:r>
            <a:r>
              <a:rPr lang="en-US" dirty="0"/>
              <a:t>communication, real-time navigation, (GUI), and </a:t>
            </a:r>
            <a:r>
              <a:rPr lang="en-US" dirty="0" smtClean="0"/>
              <a:t>power sustainability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16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905000"/>
            <a:ext cx="4210382" cy="4025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Wireless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Features</a:t>
            </a:r>
          </a:p>
          <a:p>
            <a:pPr lvl="1"/>
            <a:r>
              <a:rPr lang="en-US" sz="2400" dirty="0" smtClean="0"/>
              <a:t>Wireless programming</a:t>
            </a:r>
          </a:p>
          <a:p>
            <a:pPr lvl="1"/>
            <a:r>
              <a:rPr lang="en-US" sz="2400" dirty="0" smtClean="0"/>
              <a:t>GPS Tracking</a:t>
            </a:r>
          </a:p>
          <a:p>
            <a:pPr lvl="1"/>
            <a:r>
              <a:rPr lang="en-US" sz="2400" dirty="0" smtClean="0"/>
              <a:t>Altitude Tracking</a:t>
            </a:r>
          </a:p>
          <a:p>
            <a:pPr lvl="1"/>
            <a:r>
              <a:rPr lang="en-US" sz="2400" dirty="0" smtClean="0"/>
              <a:t>Real time data collecting</a:t>
            </a:r>
          </a:p>
          <a:p>
            <a:pPr lvl="1"/>
            <a:r>
              <a:rPr lang="en-US" sz="2400" dirty="0" smtClean="0"/>
              <a:t>Battery charge monitoring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4383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Wireless Communication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XBee Pro		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dirty="0" smtClean="0"/>
              <a:t>2.4 GHz</a:t>
            </a:r>
          </a:p>
          <a:p>
            <a:r>
              <a:rPr lang="en-US" sz="2000" dirty="0" smtClean="0"/>
              <a:t>63 </a:t>
            </a:r>
            <a:r>
              <a:rPr lang="en-US" sz="2000" dirty="0" err="1" smtClean="0"/>
              <a:t>mW</a:t>
            </a:r>
            <a:r>
              <a:rPr lang="en-US" sz="2000" dirty="0" smtClean="0"/>
              <a:t> transmit power</a:t>
            </a:r>
          </a:p>
          <a:p>
            <a:r>
              <a:rPr lang="en-US" sz="2000" dirty="0" smtClean="0"/>
              <a:t>1 mile range </a:t>
            </a:r>
          </a:p>
          <a:p>
            <a:r>
              <a:rPr lang="en-US" sz="2000" dirty="0" smtClean="0"/>
              <a:t>$65</a:t>
            </a:r>
            <a:endParaRPr lang="en-US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 smtClean="0"/>
              <a:t>3DR Telemetry</a:t>
            </a:r>
            <a:endParaRPr lang="en-US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/>
          <a:p>
            <a:r>
              <a:rPr lang="en-US" sz="2000" dirty="0" smtClean="0"/>
              <a:t>900 MHz</a:t>
            </a:r>
          </a:p>
          <a:p>
            <a:r>
              <a:rPr lang="en-US" sz="2000" dirty="0" smtClean="0"/>
              <a:t>100 </a:t>
            </a:r>
            <a:r>
              <a:rPr lang="en-US" sz="2000" dirty="0" err="1" smtClean="0"/>
              <a:t>mW</a:t>
            </a:r>
            <a:r>
              <a:rPr lang="en-US" sz="2000" dirty="0" smtClean="0"/>
              <a:t> transmit power</a:t>
            </a:r>
          </a:p>
          <a:p>
            <a:r>
              <a:rPr lang="en-US" sz="2000" dirty="0" smtClean="0"/>
              <a:t>1 mile range</a:t>
            </a:r>
          </a:p>
          <a:p>
            <a:r>
              <a:rPr lang="en-US" sz="2000" dirty="0" smtClean="0"/>
              <a:t>$100</a:t>
            </a:r>
          </a:p>
          <a:p>
            <a:endParaRPr lang="en-US" dirty="0"/>
          </a:p>
        </p:txBody>
      </p:sp>
      <p:pic>
        <p:nvPicPr>
          <p:cNvPr id="11" name="Picture 10" descr="Xbe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4038600"/>
            <a:ext cx="3550748" cy="2419720"/>
          </a:xfrm>
          <a:prstGeom prst="rect">
            <a:avLst/>
          </a:prstGeom>
        </p:spPr>
      </p:pic>
      <p:pic>
        <p:nvPicPr>
          <p:cNvPr id="5122" name="Picture 2" descr="http://s3.amazonaws.com/3dr.production/979/large/Telemetry_store.jpg?13838651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4826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91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Features</a:t>
            </a:r>
          </a:p>
          <a:p>
            <a:pPr lvl="1"/>
            <a:r>
              <a:rPr lang="en-US" sz="2400" dirty="0" smtClean="0"/>
              <a:t>4 wheel drive tank based all terrain drive system</a:t>
            </a:r>
          </a:p>
          <a:p>
            <a:pPr lvl="1"/>
            <a:r>
              <a:rPr lang="en-US" sz="2400" dirty="0" smtClean="0"/>
              <a:t>Turret based targeting system </a:t>
            </a:r>
          </a:p>
          <a:p>
            <a:pPr lvl="1"/>
            <a:r>
              <a:rPr lang="en-US" sz="2400" dirty="0" smtClean="0"/>
              <a:t>Renewable power system</a:t>
            </a:r>
          </a:p>
          <a:p>
            <a:pPr lvl="1"/>
            <a:r>
              <a:rPr lang="en-US" sz="2400" dirty="0" smtClean="0"/>
              <a:t>Quadcopter locking system</a:t>
            </a:r>
          </a:p>
          <a:p>
            <a:pPr lvl="1"/>
            <a:r>
              <a:rPr lang="en-US" sz="2400" dirty="0" smtClean="0"/>
              <a:t>Wireless communications</a:t>
            </a:r>
          </a:p>
          <a:p>
            <a:pPr lvl="1"/>
            <a:r>
              <a:rPr lang="en-US" sz="2400" dirty="0" smtClean="0"/>
              <a:t>Active RGB Lighting 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7338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 descr="data:image/jpeg;base64,/9j/4AAQSkZJRgABAQAAAQABAAD/2wCEAAkGBxQSEhUUEhQVFhQXFBQXFxcVFxkZGRoXFBcYFxgVGRYbHCggGBomGxcVIjEhJykrLi4uFx8zODMsNygtLisBCgoKDg0OFxAQGi8cHRwsLCwsLCwvNywsLCwrLCwsNywrNDcsMCw3LTcsLCwsNCwwLy0tLisrMDQtMTcrLCssLP/AABEIAMoA+QMBIgACEQEDEQH/xAAcAAEAAQUBAQAAAAAAAAAAAAAABwEDBAUGAgj/xABHEAABAwIDBAcFBQUFBwUAAAABAAIRAwQSITEFQVFhBgcTInGBkRQyQqGxUpLB0fAjYnKCokNTwtLhJDNzg5Oy0xUXVMPx/8QAGgEBAQADAQEAAAAAAAAAAAAAAAECBAUDBv/EAC4RAQACAgAEBQEHBQAAAAAAAAABAgMRBBIhMQVBUWFxwRMygZGx0fAGFCKh4f/aAAwDAQACEQMRAD8AnAqGes/rNuaF261s3NpiiWio8tDnOeQHYQHCA0AgHeTOY373pl1sU7K79mp0TWwECu7HhwzBwMEHE4AzmQJy4xgdYOzrDadhU2lQqAVaNMuxtGbsI/3FZmuLQAnMSNRkYsOo6vOnLNpUyHMNOuwDG2DgM/Ex+n8pzHMZrsVH3V/WoNs6Qty0swiSNS/4sW/FOsrt7a5nIrl8L4rjzZLY5/xmJ11euTDNerKRUlVXVeIiIgIiICIiAiIgIiICIiAiIgIiICIiAiIgIiICIiAiIgiLrC6vqHtlK77QMZXuGtrUnGMb3Nc4dk7i7BBb4kEaLt9n2VuKZpto0hTczs3MwNwuZpgIjMZnXisvpd0Zo7RtzQrzE4mOb7zKgBAePU5HIglchsCjd2jexvXB72uLWVRpUpj3S4n4o/Iyczw/GIzY+TPjt0r5fVs4IrbdZYtl0Fq2F26rZVCbJ4cX0XGSx+UDmIJh2oiDIzXQ3G0n06ZNNge8RDXOwznmJ4xKzv8A1F2BxpBpqBphrjAJ3BxG5aEbZpXjXso/srtoM0KuRxjOBxB0y3GQuPnpbjZrxOL71dRaPX39fmO/o3cGO0RMTG4j+dfb3dBsDpPTuKZc3FLTD2Ed9hG4t3+Wq3lpdsqtxU3Bw4g7xuPA8lDlncmq/t7Y9ld05DmOyDwDnTeN4yid3kulO0j2gr0WGlUhvaZh1OqPiaQ094j7WS7vB8ZaZ+zmJnX5x8+3pLDieEpS2pnl+f5290iouNuunEe7S83O/ABaO76bXBPdcG8mMH1dK67mJORcN0d6fCo8U7lopk5NqA90ng4fD46eC7iUFUREBEVEFUREBERAREQEREBERAREQEREBERAREQFj3tm2q0teJHzHMLIRY2rFomJ6xKxMx1hEnSXadTZt61lbO3qsmm8DMFuTgeMd0nhiCvdINmW9zT9q7UUXsZIrA5RqJj3hPnmu06b9F2bRtzSccL2nFSfE4XjiN7SMiPxAUI7V2Xe2LPZ7uk7sHGQ4OlmJpyLXtnDmJwmJyyXJzeGctovgnl9feP3/V1sHEVmnNE6vX/bYNqtc99ftA9xjG4S3vFgxmDmcTp9Vqztmqy4NOm0hjQXVDi7o3+s5aytVbXRa6YxA+80751g7jwP1GR37gKjA5ji5snXWYya8bnAAwNCMxvjrUpFY052fPfNbmvPt+Dc0KjajQ4GZCuGlll+a5/Z98aLj3cTCZc3QzpiY74XR5HQghdHSqBzQ9hxMOQOmY1Y5vwvHDzBIzWTwYj6bXZb4mOW8jiPpvhdF0U6YOtiKNyS6jo1+rqfI/aZ8x4ZLnbu1nvN4yRpnpiBGbXcwsT2xriGPPeJgGM5AmHAch7wy5DfNrHVPlGqHtDmkOaQCCDIIOhB3r2oa6NdJ6tg7CZqW5ObJzbOrmE6HloeRzUt7M2hTuKbalFwcx2hHzBGoI4FUZSIiAiIgIiICIiAiIgIiICIiAiIgIkrxTqtcJaQRxBn6IPaIiAiIgKNuvLaYp2dOgPerVgT/BS75P3uzHmpJXz31x7UNbabqeeG3pspgH7Tx2j3DxDmD+QIQ5Sm7X9clk2d66k7EyCCIc05tc37LhvHoQQCCCFj25jTUjTiOCvvtxhxNM/abvbz5jnu3qjfNw1mdpS3RiaT3mE5d472k6PyBmCAdca2un0XEs35Pa73XAZw4azwIzGoIWotLl1Nwex2FwmDlvyIIORBGRByO9b6jWZcCQAyoB3mchq5hObmcR7zebcwRvbO7ZVbiYTlGJriMTCdzuIJ0cMjpkclR9o2cUCf1+ZXNODmOxNJa8aEcCNDucCN2hW62btQVe66GvG7iBq5vEcRqOYkgMipSkJsfa1axqY6JlpjHTPuvA+juDvqMlfIVqrTlQS30e2/SvKeOkcx77D7zDwI/HQraqBbetVtqgq0HFrx6Eb2uHxN5KVeiPS6netwmGV2jvUydeLmH4m/Mb+JK6VERAREQERYG0NsUKBAq1WMcRIaT3iOIYMz5BBnouR2n1iWdESC+oZAhjePNxAWivetKWYqNBwlzmjtCB7oBJymdQptdJLVmvdMZ7zmt8SAoPvOm99cuwMfhLtAwfOTkBzyWkvKrnE9rVqVXbzPdB4Au19FOYTvT6WWbqgpC5pF7jAGLU8J0nlK3MqA7PoaX0m1a9WnbUnAOBqkFxacwQwEZEcSF1+y9sW7sNFlevcYGwC9z8Hd5CA7+bEtbNxuPFWbT116NnDwmTLEzEdI9klvqAZkgeK5rph0tbaW1WrTAe9je6D7uI5Cd8CZPgsF9Z79+Ss3Ow/aabqZaXNcC0+fPcuDP9QWyZIpip038zp6/wBnFazNpQxtnpxe3jgK9d2AkTTp9yn5tb7w/iJXUdT+0H0b9tFs9nVa8OaPdBa0uD44jDHmthZdT9MVS24vW4Rn2dMAVSOZcSB5NPkrG2elFtsa4dQ2fa03VWMAfXrOc90uAdhHKMMwQJ3ZL6WMlZnW+vfXm0tSnFVUE7J61b3tqb65puoktD6bWBsNJzc05ukTvJ0U4e0N4/JejFeREQFGvW10DdeAXVsJuKbML2b6tMSQAf7xsmOIMbgpKRB8k0H8ZkGHNIIIIyIjUaZjUZrMZXzkGDuKmLrL6uRdzdWgDboDvN0bWA0z3VIyDt+h3EQqWkOLXNLajSQ5hEGRqI3O5KjKewOktEHe0fMt5ctytsMEEOIIgggwQRoQRv5rzTfpOXAj9aL3UbO7PloeYQbe3vxUgVMn8QBB5gbjy0Oog5Glza/mCDw0IK1YiBOn0WdaXhb3KmbTofxnj+ig2GzNsODhTrZz7rgPqF0LQDHA7+XkuSqMbMNlx5jjuAWfaX5oAszqP1wg5N5TvKI3b2s/ed4DCPV2f9K19wxzXB7P2bmkFpa4gg8cR3qx2t1U0Apt8PxK8v2FOdWoXepUVKvQPpebsGjXwi4YJy0qNHxAbnDePMcB2KhXq/sqYuvaKr8FK2bic5xyxvlrBO/IuMcgur2z1oUGEstqb67+MYWepz+Sm1075ajbPSa1tR+3rNafsgy77ozUU7S6UbQu5DqvYsPwUcj4F2q0xtaNLOo4Yv3jiefLP8E2advtTrQe/u2duY/vK2Q8mj/VcreC4un9pdVnOyghvdAb9nLdmeGq1lXbrRlSp5/af/lH4laraG1HuLW1HO70wBk3LQQOKitltesyQ0EQ0ZQcp5+C2l9aD9mycNNrQ3ERu1c4DfLiT5hcmGre3VQvtWvB7zRhP8uX0wlNbRd2bVbhrOHda8loO8Umd8iToSMA5klap+0SD+yDZboZO8afrgvNdzvZ2wO7DxPhUafy+S99G9lNqOLrh5p04aQGsL3vzmGtGTRlmXRqMjuwvMV6y2MGO97RyRufjbY0uwcGvrOqPqEAkVCTB4ZDTgt3su4quys7V7x9rJlL/qHL8VkW76DXTb2bqr59+4cCPHCJA9AuvoVajmjFkYEgaA745L5bxHNix/e3bflM/SHfz2mIjvPzP0j/AI1VHZdw4Tc3Ipjey1He8DVfMeTfNRjtPp1el1RlK4qsp4i0NDySGtJaBjPeBgZkESVMF5WpUWh1eo1jTkC8xJ4Aak8go92t0VpXVbtLRlZjHul7qjQynmZL2BxD85mIjgs/COLrWbWyVilZ7T2hzs+PJliOX9oclZ3Tm4arXO7QEHFJLsQ4umSfFd10q6trm7qi4oBpdUDO0a84QCGgYgd4yHPJZW2RZ7HtjVtrcVbiWtbUuDjh5+MMmBEE5RuzXA3XTG9vHH2i4eWxkxsMZ91sT5yu7T7PPeubHbpXcdPPs51uakTSY7pF2D1OvaWG6uGlrSCWUmHODOHtHEZbvdUt9mOAUedTO2qtejWpVXF/YuZgcTJwvDu6SczBafVSKt54qoiICIiAuE6xer5l+01qOGndtGTtG1QNGPjfwdu5hd0td0h2zTs7d9xWxdmzDOASe+4MEDxcEHzQ+i+m91KswsqMJDmvEGRx58DodeZ9NHmPp4LYdYHS72267ZtMtpNY1jQQMRAklziN8nIbgOZWvovDm4mnED+s+BQeqjIz1C8zlyWQ10jjx/XFW+ykwN5Eeaq6XNn1XULUvqEGoXuaw78I1z848lv9h7LDQKjpLzBE7tD+K0tel2tzRoj3GCT4NJz8yCfAhdiUQmVh7Rr4Wn9ZrJc6FZ2XYe13lKh8OLFU/gZ3jPiBH8wUVZ2wRQt6NrID3f7TWkx3ntiiw78mQSOLlqqd3TpNAALj6Cd546rZda+y+x2k5/wVqbKg4YmjA5o+60/zLl3OkbvTyWOhsXbSc8a4RvDchyz3rXFoB4+H5lUZm4Zq5XGeSI84uGX19SrVSPEzOfEb/FeiP0M1UUSd3mf9UHkHOf1mtpss4qdWnxGIfQ/4fRapzY3zxhZGz62Go0nSYPg7IqwMizqTSczg6fJwAPo4Are9FLmnRJbXcXNeRGRdgcAZ7u5p5bwOa0Tgab5iWnJw+RC2PYw0OaZxAweIEb/tCYI101nLzz4a5aTS3aXrjvNJ3Hd1Vx0toMyo03P3Au7jcvHvfJau56QXteW0yGT9gQAOJcZdPABcjT2ZVc4jtjTaZ0Ma84yPgVuqd3VwsYxzGZRimS6Mpjdx1Oq5OTw+uKI+ypFp9Z66d/hc+LJXVa6mI6zaen4N90c2G9jsdWo55mcMkjFEYjJMujKcl1baZUd7Oqv7ei11WtULqtNpwuLcnOAOEDlxU7W9kxnutHjqfUrSy+C5+IvFsl4/L9GtxfF0rbpbnn27OG2t0SN7RdScCA6IdHukZh2evhvWl2H1Ksa7FdXBcAcmUW4J/ie4k+QA8VLcKq7XA8FXhMfJW0z8uTlyzkncw1mwdg0LKmadtTwNJxHMuLjES5ziSchxWzRFvPIREQEREFm8uG02OqPMNY1znE7mtEk+gUPdLOktxdWdYVMLKTgzu4c/faW8SM43+QXWdY+3Wgexdo1hqskuJAMT7onLhIOoKj7pHZ1PZqpqOOYZhgNNPKo05PGYn96NdSiuMqNGmURodBP4rU+0GhVOA4hPead43HkY3rLLnjIqxWcXMG6DmY5K6Ru7as2oMTD4g6jkRxWZYuBxVAQWtaSCMxi90eh+i5O2e5hxNIBAznRwG4wt1ZXdL2VzKZDZcS/GYIO4Z7o+qaHQdEreTUrke86GcmsgD/CPJdASud2f0mtqdBrAe8IbhzxTvgAGc853yFkHbzXwWNeQJnKSctMsh5kaaKKzby54ZzkI4nIAc5Uh9XHRd9sH164itVAAbvZTyMH94mJG6BvlaK22tb2dRgZbirUFOm+o9xktc4NIDDBw+9mQNwUoUXy0GIkAxwkaISjvrs2ZjtadcDOjVh3/AA63dP8AX2fzUQ0qZdEawRu01PhmvpXpBs0XNtWoH+0puaORI7p8jB8l85bPmcBEEkh3EEaj6qIUKGUwfX6r05g1OfIaeq9EAuOsbvJemGMjvRYeM/hACtVKLjmTPirzCdIVOyJ4+SirTGiY4jThvViq0A/RZnZtGpH1K8YmTm0mOJj5f6qozy7tGNPEfMZH5heqRNOR7zTuOn/7zXq3uhEAAt1jSOMQMl6Fu6s/DSD3k/CxjnOE8QMh4krJFHVmH7Y5SHD+oZKtFrWyQIJ3klzjyJO7kF2myerd5g1SRxkgeUCSfkuw2b0Lt6Xw4j6fPM/NSRxfVnsN1S5Nw9hDKQ7hcCJqOyy4wMXmQpYC8UqYaAGgADQBe0BERAREQEREBearw0EkwACSTuAzJXpcj1q37qGzK7mGHE0WAj9+qxp/pJQQx0+2j7RfPqE5FoIGYgHRpB34Q1am0vagBYHuwEZsmWka5tOWqVLnt3l1Ud8wC5uWgAGXgAqewBpljxpo6fwH5qwq7l9lv3QqlgPwtjwVoscN7T5n8lSlRcSccEZQA4j8lUXOyZHut+6FbdYU3fA3xhZLLUQYgOygl54ifkrjbV/2qf3v9Fegv7I2fSDSeyZiD/eLQTmBvPgfVZ9ciFi2VIgFuNklzY72W8Z8NQr1ewIEufP8I3eag3ewmds+nJ951JkTnhYMLvo3VTZZuljfD6ZKDuh11gubdg9w1oM5kl7cIM/dU0bOumkmnPea3ERHwuc4DPTUFY+as5QB1hbL9nvawAhr6natjcKrQf8AvFT0X0AuO6fdC/b8FRjw2tTa4AO9x4OYa4jNsGYOfvHJSUQvSZzXmrc02/GJ4DP6LJ6RdFNoUZBtqxZl/u2GoBzmnJjx4rW7J6G39x7lvVDd7qjeyYOeKrhnyBRXo7QHwj1/JeRdOdvJ8FTbXR19s5rDWoVH4Zd2LnVAwyQGl0AF2WcDJYFzY1Q2ccgaxllxEbldI2dV8xoMs/zgK2XjmfkFr9m1TScHOacJPeIE5HXT9ZLfPrNnC2XHg0SfQKxEDBLn7svDX1U3dWnSdlzS7E02UqtNolrAGteNC9rRoZiRzCiZlpWd8IYP3zn90fiVmbMZVtndpTquFSCJbkM90b/OVJgh9BqqsWly17QWua7ISWkH6K+gIiICIiAiIgKiKqCij/rurYdntb9u5pN+619T/ApBUX9fVT/ZrZvGu533abm/40EPWYgytjCwLcd2f3mhbCnoFRTswnZBewgVBtNe8CoCvUoK0G99v8Q+q2t+73RxxD5T+C1TDmPEfVbDaTs6f/EA9WuCCmzKuCtTd9mrSd6OEqcdlgGvUI3MY3zlzv8AEFArjr4H5Z/gp46LuxsdV/vCD6NAUlW6VCqrU9I9uMtKRqOGIw4taDBOESTyA/EKI4Xpt1j9lXdQtXf7uQ94LYL97BIOm+BrluUf7V6RVa3eq1XP5ElwHITkPLNaPGXEl0EkkmeJMk+qOtmu0OE+oU0bZFm5pwjcCBrnE7ua2LajSOzYwucYyyGTmDEMzxk67ytELV9Mh24OGhyMblk2tSK2M+7AloOZyjLcrAxHUHUQ3ERJB0M6Rr6rubWs0UacZTTaTHMLjr5naEYRETqDnMemi3FC7w02NgkhoBnSR+CspDZ1bonRYtxcOAzMeOqxmVqlQw2fBoGXmrlLZDiZcQPEyfkptXR2pqtip2zmANHuwIy1Jieeq6XZHS65AZ2gD8QaSHCHCQCRI4Z6hcv25gCAYjXTLfG/zV7ZN041wHnIhw3QDEz8vmsdKmZjpEjQr0uZ2D0qt3tZT7UYh3JM4XFuWTtOC6ZVBERUEREFEhVRBRQr1ybTbXuBbgkOoRrkJqNa8nQzlgG7RTWo66VdWPtl1UuW3XZmphlpo4wMLGsyIqN+yghd1lUDYa5hMzMkacsKzaDSGgOiYzghSR/7QVN140/8gj/7V5PVFV/+Wz/pH/OqI8w/qQqgfrJd+7qjr7rqmf8AluH4rweqW43XFH0f+So4SP1I/NAD+iF3Duqe7/vqHq//ACLyeqi83Vbf71T/AMaDi8J/RCu7UqPeRgbIDw6cTefNdWequ++3bfff/wCND1XX32rc/wDMf/40HG3BfJ0GTozB5Rrkc19A9DaGCytxM/smEniSBmoqqdVt+d9D/qO/yKYNg2bqNtRpPILqdJjHFuhLWgEid2SxlWaoL6X9IXV7m6p1Jwh1SixzT7rWuw5tmHZg88ypyr1QxrnOyDQXHwAkr5odX7R76h1e9zz4vcXH6qSMGpaPbp3m8R+PDzVulVE81tsUaLxVotdqM9ZGRTaPNA91x8vkVetKLXNBc1pOecLH7EhpDYcT5RlrzKyLXG1glpEQDlvP1ViBkC1p/wB230WXY21Mh/7NktDSDEx3oORy+Iei1/tB4H0KzLCvGKQc6eQAJk42mMhyV6DPafT5Lw6sNBJPAD9QvLaVV2jQ3+Ixv1jX5K5ZWDqZeTUPfIJwgatEZTO76JtNKVK+EAuGGdJ5Kx2xfIY1zstQMs8tVsRbNkEjERvd3vSdFfLlF0ubEptbhGnZxHMucI+Z+imKi+Wg8QD6iVCePDijXueoqMP4KXOjl12lvTPAYfTIfKFIhWzREVQREQEREBERAREQEREBERAREQFQlVXL9ZdJ7tm1xTDi79kYZJdAqsJ0z0BQW+sDblKnY3DW1WGo5nZhocC6apwaDMZEnyUH0mL37SX08BjNzXYgACS2R3j8QzOq8gKK9ISgVSoiwagnVbSrkWjkT9FrHUATPMLPrP8A2kcGfUqwMm3ZOLk0n0IWXsk985/CfqFjWJzd/A5Xdmu7/wDK5UbYleS5Wy9UxIu1zEqSvGJMSI83ByPgfln+CkTq9uppvYfhMj6H6NUeVRkfA/RW9mbWrMBdSe+kQ0x3dXGIJE5tEaFBOqLhOg/S+tc1uwrNYT2bnY25HukCC3Q66iNNF3aAiIgIiICIiAiIgIiICIiAiIgKiqqIOJ6V9XVG6c6rSeaNZxkmMTHHi5kiDzaRxIKjDb3Rm7spNekTTH9rT79PxLoln8wHmvoVCFNLt8xtqA6K6FMvSHq3tLmXUx7PUJJxUgA0k73UvdPMiDzUZ7f6FXtnJcztaQ/taILh/NT99noQPtINQBp5L1imq/wb+KxqFYOEg+BGYK9NouDnODpmMjloTv03pBLa7OPeP8D/APtV3Z5748D9Cse1tqrSCG6szLu7BcNIOZ8tVk2dqWHE54J4AeWqyRnOVMSsmp5q5aW9WsYo031N3caSAeZGQ84QHPXgv5ro7DoFdVM6hZSH7xxO+6zL+oLpbDq+t2Qarn1TwnA30b3v6lBGpq5jju4+S3Fh0Xu68RScxp+Kp3B6HvegKlWw2XRoD9lSYziWtAJ8XanzWYg5Pop0LFpU7Z1QvqYS2AMLQHRO8k6DgutREBERAREQEREBERAREQEREBERAREQFRVRBRFVEHL9Iuglpdkuczsqp/taMNcTxcILX/zAqO9r9Xd7QJ7INuKecOZ3XgcHU3H/ALS6eAU2FUTQhyx6OXlbDFF7RDRNQYIgAaOg+gK6DZ/Vy4516wH7tISfvuAH9KkNEGhsOh9pSj9kHnjV7/nhPdB8AFvWNAEAAAaAZD0VUQFVUVUBERAREQERE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029200"/>
            <a:ext cx="1714217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www.freeplayenergy.com/aid-and-development/components/com_virtuemart/shop_image/product/Solar_Panel_50c8d6bf1769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93341"/>
            <a:ext cx="1472453" cy="147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71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Platform Schematic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58580"/>
            <a:ext cx="4511718" cy="576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66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5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Platform 4WD Motor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9575" y="1362075"/>
            <a:ext cx="8458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r>
              <a:rPr lang="en-US" dirty="0" smtClean="0"/>
              <a:t>Motor Controls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35313"/>
            <a:ext cx="7696200" cy="468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9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Platform Peripherals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/>
          <a:srcRect l="553"/>
          <a:stretch/>
        </p:blipFill>
        <p:spPr bwMode="auto">
          <a:xfrm>
            <a:off x="914400" y="1600200"/>
            <a:ext cx="7315200" cy="4648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900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Platform Turret System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/>
          <a:srcRect l="5568" t="2765" r="10307"/>
          <a:stretch/>
        </p:blipFill>
        <p:spPr bwMode="auto">
          <a:xfrm>
            <a:off x="1680029" y="1219200"/>
            <a:ext cx="5295900" cy="51050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410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200400"/>
            <a:ext cx="5062926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012" y="990600"/>
            <a:ext cx="5193988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76200" y="-76200"/>
            <a:ext cx="4572000" cy="1066800"/>
          </a:xfrm>
        </p:spPr>
        <p:txBody>
          <a:bodyPr/>
          <a:lstStyle/>
          <a:p>
            <a:r>
              <a:rPr lang="en-US" dirty="0" smtClean="0"/>
              <a:t>Platform PCB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48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Platform 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Touchscreen Graphical User Interface for monitoring and control </a:t>
            </a:r>
          </a:p>
          <a:p>
            <a:r>
              <a:rPr lang="en-US" dirty="0" smtClean="0"/>
              <a:t>Fingerprint scanner and PIN Keypad</a:t>
            </a:r>
          </a:p>
          <a:p>
            <a:r>
              <a:rPr lang="en-US" dirty="0" smtClean="0"/>
              <a:t>Buttons/Potentiometers for motor </a:t>
            </a:r>
            <a:r>
              <a:rPr lang="en-US" dirty="0"/>
              <a:t>c</a:t>
            </a:r>
            <a:r>
              <a:rPr lang="en-US" dirty="0" smtClean="0"/>
              <a:t>ontrols, </a:t>
            </a:r>
            <a:r>
              <a:rPr lang="en-US" dirty="0"/>
              <a:t>s</a:t>
            </a:r>
            <a:r>
              <a:rPr lang="en-US" dirty="0" smtClean="0"/>
              <a:t>ervo controls, turret controls</a:t>
            </a:r>
          </a:p>
          <a:p>
            <a:endParaRPr lang="en-US" dirty="0"/>
          </a:p>
        </p:txBody>
      </p:sp>
      <p:pic>
        <p:nvPicPr>
          <p:cNvPr id="1026" name="Picture 2" descr="https://dlnmh9ip6v2uc.cloudfront.net/images/products/1/1/7/9/2/11792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9680" y="3657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lnmh9ip6v2uc.cloudfront.net/images/products/8/6/5/3/08653-03-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657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dlnmh9ip6v2uc.cloudfront.net/images/products/9/1/8/2/09182-03-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371975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dlnmh9ip6v2uc.cloudfront.net/images/products/1/0/7/3/4/10734-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1816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32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91600" cy="884238"/>
          </a:xfrm>
        </p:spPr>
        <p:txBody>
          <a:bodyPr>
            <a:noAutofit/>
          </a:bodyPr>
          <a:lstStyle/>
          <a:p>
            <a:r>
              <a:rPr lang="en-US" sz="4400" dirty="0" smtClean="0"/>
              <a:t>Specifications and Requirements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534400" cy="5410200"/>
          </a:xfrm>
        </p:spPr>
        <p:txBody>
          <a:bodyPr>
            <a:normAutofit fontScale="40000" lnSpcReduction="20000"/>
          </a:bodyPr>
          <a:lstStyle/>
          <a:p>
            <a:r>
              <a:rPr lang="en-US" sz="4800" b="1" dirty="0" smtClean="0">
                <a:effectLst/>
              </a:rPr>
              <a:t>Quadcopter</a:t>
            </a:r>
            <a:endParaRPr lang="en-US" sz="4800" dirty="0" smtClean="0">
              <a:effectLst/>
            </a:endParaRPr>
          </a:p>
          <a:p>
            <a:pPr lvl="1"/>
            <a:r>
              <a:rPr lang="en-US" sz="4800" dirty="0"/>
              <a:t>Carry a payload of less than 5 lbs.</a:t>
            </a:r>
          </a:p>
          <a:p>
            <a:pPr lvl="1"/>
            <a:r>
              <a:rPr lang="en-US" sz="4800" dirty="0"/>
              <a:t>Ability to collect data on range, altitude</a:t>
            </a:r>
            <a:r>
              <a:rPr lang="en-US" sz="4800" dirty="0" smtClean="0"/>
              <a:t>, </a:t>
            </a:r>
            <a:r>
              <a:rPr lang="en-US" sz="4800" dirty="0"/>
              <a:t>and temperature</a:t>
            </a:r>
          </a:p>
          <a:p>
            <a:pPr lvl="1"/>
            <a:r>
              <a:rPr lang="en-US" sz="4800" dirty="0"/>
              <a:t>Wireless communication </a:t>
            </a:r>
            <a:r>
              <a:rPr lang="en-US" sz="4800" dirty="0" smtClean="0"/>
              <a:t>up to </a:t>
            </a:r>
            <a:r>
              <a:rPr lang="en-US" sz="4800" dirty="0"/>
              <a:t>1 mile. </a:t>
            </a:r>
          </a:p>
          <a:p>
            <a:pPr lvl="1"/>
            <a:r>
              <a:rPr lang="en-US" sz="4800" dirty="0"/>
              <a:t>Real time location that is accurate up to 1 </a:t>
            </a:r>
            <a:r>
              <a:rPr lang="en-US" sz="4800" dirty="0" smtClean="0"/>
              <a:t>meter</a:t>
            </a:r>
            <a:endParaRPr lang="en-US" sz="4800" dirty="0"/>
          </a:p>
          <a:p>
            <a:pPr lvl="1"/>
            <a:r>
              <a:rPr lang="en-US" sz="4800" dirty="0"/>
              <a:t>Automated landing guidance on to the mobile platform that is accurate up to a few inches.</a:t>
            </a:r>
          </a:p>
          <a:p>
            <a:pPr lvl="1"/>
            <a:r>
              <a:rPr lang="en-US" sz="4800" dirty="0" smtClean="0"/>
              <a:t>Turret System</a:t>
            </a:r>
          </a:p>
          <a:p>
            <a:pPr lvl="1"/>
            <a:endParaRPr lang="en-US" sz="4800" dirty="0" smtClean="0">
              <a:effectLst/>
            </a:endParaRPr>
          </a:p>
          <a:p>
            <a:r>
              <a:rPr lang="en-US" sz="4800" b="1" dirty="0" smtClean="0">
                <a:effectLst/>
              </a:rPr>
              <a:t>Quadcopter Control Terminal</a:t>
            </a:r>
          </a:p>
          <a:p>
            <a:pPr lvl="1"/>
            <a:r>
              <a:rPr lang="en-US" sz="4800" dirty="0"/>
              <a:t>Control the quadcopters through wireless communications</a:t>
            </a:r>
          </a:p>
          <a:p>
            <a:pPr lvl="1"/>
            <a:r>
              <a:rPr lang="en-US" sz="4800" dirty="0"/>
              <a:t>View real time data from the quadcopters</a:t>
            </a:r>
          </a:p>
          <a:p>
            <a:pPr lvl="1"/>
            <a:r>
              <a:rPr lang="en-US" sz="4800" dirty="0"/>
              <a:t>Pre-plan a quadcopter flight </a:t>
            </a:r>
            <a:r>
              <a:rPr lang="en-US" sz="4800" dirty="0" smtClean="0"/>
              <a:t>pattern (waypoints)</a:t>
            </a:r>
            <a:endParaRPr lang="en-US" sz="4800" dirty="0"/>
          </a:p>
          <a:p>
            <a:pPr lvl="1"/>
            <a:r>
              <a:rPr lang="en-US" sz="4800" dirty="0"/>
              <a:t>Communicate with the Mobile Platform Control </a:t>
            </a:r>
            <a:r>
              <a:rPr lang="en-US" sz="4800" dirty="0" smtClean="0"/>
              <a:t>Terminal</a:t>
            </a:r>
            <a:r>
              <a:rPr lang="en-US" sz="4800" dirty="0" smtClean="0">
                <a:effectLst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2109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-1" y="381001"/>
            <a:ext cx="4419601" cy="267144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1" y="3670617"/>
            <a:ext cx="4571999" cy="259238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71999" y="381001"/>
            <a:ext cx="4572001" cy="269321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71999" y="3670617"/>
            <a:ext cx="4580255" cy="257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5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562"/>
            <a:ext cx="7924800" cy="7318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Platform Control Terminal 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7268217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86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Platform Control PCB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609" y="3429000"/>
            <a:ext cx="529239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914400"/>
            <a:ext cx="469607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53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Personal Identification Number (PIN) for each user</a:t>
            </a:r>
          </a:p>
          <a:p>
            <a:r>
              <a:rPr lang="en-US" dirty="0" smtClean="0"/>
              <a:t>Fingerprint scanner for user authentication </a:t>
            </a:r>
          </a:p>
          <a:p>
            <a:r>
              <a:rPr lang="en-US" dirty="0" smtClean="0"/>
              <a:t>Device ID using MOSFET PUF (Physically </a:t>
            </a:r>
            <a:r>
              <a:rPr lang="en-US" dirty="0" err="1" smtClean="0"/>
              <a:t>Unclonable</a:t>
            </a:r>
            <a:r>
              <a:rPr lang="en-US" dirty="0" smtClean="0"/>
              <a:t> Function) </a:t>
            </a:r>
          </a:p>
          <a:p>
            <a:r>
              <a:rPr lang="en-US" dirty="0" smtClean="0"/>
              <a:t>Certain actions (such as arming the turret or unlocking/landing a quadcopter) requiring authentication codes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utoShape 2" descr="data:image/jpeg;base64,/9j/4AAQSkZJRgABAQAAAQABAAD/2wCEAAkGBxQSEhUUEBQVFRQUFBQXFBcUFxQVFRcXFRUXFxUVGBUYHCggGBolHBcUIjEhJSkrLi4uFx8zODMsNygtLisBCgoKDg0OGhAQGiwkHyUsLCwsLCwsLCwsLCwsLCwsLCwsLCwsLCwsLCwsLCwsKywsLCwsLCwsLCwsLCwsLC4sLP/AABEIAPsAyQMBIgACEQEDEQH/xAAcAAABBAMBAAAAAAAAAAAAAAABAAIGBwMEBQj/xABHEAABAwIEAwUFBQUECAcAAAABAAIRAwQFEiExBkFRImFxgZEHEzKhsRSTwdHwI0JUYnIWUtLxCBUXQ3OisuEkJTM0gpKU/8QAGQEAAgMBAAAAAAAAAAAAAAAAAAECAwQF/8QAJxEAAgMAAgIBBAEFAAAAAAAAAAECAxEhMQQSEyIyQVGhFBUjM0L/2gAMAwEAAhEDEQA/ALwQlIoIHgZSlCUEgwdKWZNSQGDpSlNSQGDwUpTQigAylKaStKvitJhh7wPFGgk30b8pSuS/HaOuV7SBuQRoei1qHFls8hrarMxnTMBt39UeyJekv0d+UpWkMQYRo5pPTMFssfKNE1hklCUEkaLAyjKakjQwdKRKYkjQwdKWZNSRoYPBRTQigQEESmlAxFBFBAxIoIoASSSSACg50alJcLjHF22tu6o52UDn5gAfNLQS14RD2icaPpzToEMa0hrnn4i4gnK0bnQfqVUOLcT1H7HSTO8k9SZ1WLE8Tfd1X1HHTMSI6E76+G5XKv6cEZNAB8/BV9vk1cxj9J0qOKPc3R7mOnQ65T/KenLVa9am5xMSHzsdN9YPf0PNaFnUl0EbwDA1jrB0W5TqOBOXtN0AMbiZAI3B+kpNYTjL2XJKeDOKqtN3unuynSHOG2vwu5xynkri4e4rDyKdYZKo3GsQdt+vdIVD2TJqNL47c5XHXMQO1TdG7o8zoF3rum8OpPDichABblzZYkQ4cxp3EEHmVW5Y+CxwUo4z0Wx07IqE8F8Rmq2mHODg8RMQWvG7SOU8vkpsr4SUlphnBweMSSSSkQEkkkgBJJIoAISSCSkiLEmpxQSGgJJIoGBJJFIAJFJIpgBUl7fcfDn0LOme00+9q906U2+PxH0V2OXmH2nXHvsWqhvJwYI/lLvxlJjiuTjYfRkOG0jTvjkPMhdHDbAvMGm0jMJOswTJkrHZtgwBOXQTygqXYZZvDgdAAJ5bc1inY94O3T46UU2cergFKm4j4m6FtQDTUzDhu3kF2rPAmkQ1oII+LQRzgjqFIcOsjUcAW6EfuwZHfyKlzMFa1gygbTtsoxjKQ5zhXiwqrHcBDR71ohzXNDgCdHgjK/zGi4GLV6lJ2UAxllzDIGVxLmwRtlJMdFbuIYJ2Tl6iR1GaVC+KrbJWqtABaabXNJ3mHGPVrvVTjqfJXLJLUO9nGJta5rqh+J0OzcnbiXcwRrPd3q86b5APcvLGC03GmXSWtzxpo1zmwfAHKemsFel+Gq2e1oumZpt18o/BaILGzn38xUjpykkkrDMJJJJACRSCSACEkQgpIixFBFBIYEkkUDEkkkgQk1yKBQACV5m42ws0MXeHSQ57qjZ3ylz4HlC9MOVKe2XDv/GCqJj7NDukue4CD4A9VGfRbUtkiH2VJsiXCXamDMeinOHvByN0GYNAPUOzEx6KvLHAXVRmbUa3LJgkiBBiSARK73s0t6la67biadEHcyJ5R5BYpRXaZ2Y2NLJIsfAnNpxmMHszqNJEn8FKHXIy9kh2ndKhfEeDkEFrgXPLYk6anWWyJELTw+3vKTHE0gWMcdWFwdl/vNaXHMI5CD4qUJNcYUWQjNKWk2LxHioXxpSY2oxzt3tLY5mCSCB3SfVSC2ruLATrsZ5ERuolxpX/AGtN8aMzQTO+UmESY644yvi9zabqWkNe4j+oAkOEdzSFffswrF2HUC7cB4jeIe7T6KlabPiNUaseyY0AYWuJAHXtfNXrwLbtZY0fd/C4OeP/AJuLvxV9b0yeTFpckgRQRVpiEkkiEDEkkkgBwSSCKaIjUEikgYEUAigBIJJIASaSiSmkoARVe+2O2BtmVNZD8p7wRPyg+qsAqBe2WoW2LTy9+wO8HNcPqQozWxLaXk0ynK9zlbkbzVk+zDDxTti4iHOcSZ312+QVRsu8rwXCcp1Vy8KY8x9MBtNxc5oLRGWRGsF0D5rGo+rOxOz3jwTN1tTqN7UEjrBCNq1obDeyRyO48FqWtVzmZsrm7SHRMeRITbqQZadFbx3hicX1pmuGMGggdw0+ShGI0876jcoe2CSCdGxAB8RJ+SkL7zUnx9VpYO5jGVq1UtaxpJcXbDmd+eo06wq3yXR+gg3GFk6hkpgh1W4yODWjtQAGAEd5DNfFXZw1ZGha0KTt6dJjTz1A1VWcLWb8RxIXbs2Sm6YIlrGU/wD06cxq5xhxjaT3K5Ar6oYjH5Vjk+R0p4KYnAq4yhRQCSQBSSCSBjgigEUyIwoInkggYkkkEAKUJSSQApTCiUCgAFRX2m2fvcMuRzYz3g8aRD/wUrWtf2wq030zs9jmHwcCPxSY08Z5Rt6jM4z7Tr39ZVhYDWDoqNcTla1ojuGo89PRV2wG1rup1RrTqOYZ3lri2fkrE4f4ypshpayNILmide9ZbVyjqeM1KL/ZNbTGcoAcQAZ0J5SR9I9U44jm57beXJc+5xehWbD2MkjTQDccnKLUL97XPLtgWwT0kxPlCj7Pot+Nd4SK8viT2ehPdOxB8AVHOMszbalTa4nNUzEAmHEAASOeuw6wu7hFA13HXsiC93LSNB4wpjgmF0ajsz2BxpFppzrl0gGOqlGLZVZNRWm7wfhX2a1psIh8Zn9cztTPfsPJd1MAT1qSw5cnr0ITgmhEJiHBEJoTkAFEIIoAIRQCKYjGTslKB2HgkkMSBRQKAAUkUEABJYb28p0WGpWe2nTaJc55DWjxJVd477aLGjItxUuXDYtGSnP9btSO8ApiLJK1MQxGjRBdWq06YAkl72tgeZXnrHPbJiFYObSNO3adP2TZeB/xHbHvACry5uXVHF1RznuOpc8lzj3lx1KMAm3tKxi0ub739iXODh+1zMytL26ZmzuCI5cgjgmIsBBdAAE6Ac/8goPTdrK3sMqD3gzfDIkKqyKw1+POSfBYzrym9uYEgB3Z0305N89IWpUNa4qQAadMkTmHaIG3nr5LJhlSnTktA02kArNh90alYucT3/ksvsvwjqOuX/TJ5gNBrKYawQANO/xW7VxJ1vSrVWua3IwmXyWaDmAQYlc6yrCJ0gDUnYfkqu9ovGYuHfZ7YxQYe0R/vHA7/wBI5KyvZdGO9qCekn4c9sVy6uPtbabqLtCKTS1zJ/faSSXeBV22tw2oxr6bg5jwHNI2IOxC8hWMbzqdlZHBvtBq2OWjUb72hMlpJz0wT+4dj1ylbXE5ml9hGVoYTilK5pirbvD2O5jcdzhu0+K3gVAY4JwTAnhADgimhOCACEUEUxGLkPBJI8vBBIaCkkkgALgcZ8U0sOtnVq2p+GkwHWo87NHQcyeQXfXmP2v8Ufbb57WOmhbk0qY5EgxUfHe6R4NCaE2cLizi65xCoXXNQls9im3SkzoGt5n+YyVHyOhROqDY57fNSEF1MgAnnMeSa1q2r6JEOa4ZGxkzQBHwnMB2t55ard4bw81akkdlv15KM5KK1llcHOSijnNoOiY0XUwbC3vaajBIYdfISp+MMpuYAWRPOOX+a1cHcLKncNc3MKnwaSBmkAH0lZfm9uDpx8VVveyInGHHsNGrjH4FS2wcKLWuPTtGeigtCsG1C8jqY6LJcXlWo1zgD7tmXPyGpgA6zvoh07iQR8r1Tcuf0STinjLNTNC3cYPxOBO3MAqCQsrnCSWgjWQN46aphqd35rTCCisRzbbXY9Zt2um8knbuHM+kro2pl++pAj9dy0ra8GUjIAYjNmOgO5yxrot3s5Wu1ADi3vM6yfMdVdvBSkd2yrPokPpVXMc0zmY7LHjG4VucEcftrltG6c0VdmvEBtQ9Dya75FUZRugHGTMgj5INvASCdTy0/UpOJLT1oE4FUdwNx/Wt3tZcudUtjpLhNSn3tMy5v8pVzYdiFKuzPQqNqNPNpnyPQ9xVTQzdRCaCnBADgigEUxGE7DwSSPLwSSGhJIIpgcDj7EXW+HXVWmYe2i/Kehd2QfnK8jlenPbTee7wqs0b1Sxg8Mwc75N+a8xEpoTRmpwA4RJOg7tdVgei6ppCZCbYkZrW3L3BrdSTCsfBbNlGmGjpJPUnYhcrhXBctMVXiC+cvc0fnv5Bd+4adAN4Guix3Wa8R2PCo9V7Ptm0a+XuiB46nw7iojxTjOY5Gctyd1vYjWhsA7Akx581EHjPJlQqS7Zd5M3FYjWqVEPeRpyy+pidU2qVidutsTiz7MlB2XUbn9FbeIlpa2N4A+S16wAyAcmifE6n6hOuvhbGw081Z+Cv8jKGpA6xPkslWoYLeUjwkFYqZgT3JmafWUdCNhr/AKKQcO4TWuH5bdkxEvdo1o/mPLwGq0eFsGdd1gxug3ceg/NehMAwRtGi1lJsNA5c+rieZ71TbbnCNFNO/VLoh9j7OqRb+2qVH1CN2EMaD3CCT5lcThK+rYTizaFV5NGo5rHToHMqGKdTxDvo5W41kaqrfbLQipa1m6HttJ/pcxzfSXKiFkvbGaLa168F9hPWvZVczGO/vMaZ6y0FbCvMQ8JJJKQjCdh4IInYeAQSGIIoLHcVmsY5zzDWgknoBumBVPt9xFoo0qROpJMeOn0B9VQLlMPaPxIby8qVJ7DOywd36j0UN3Qhy/AFnoUiXADcrHMLPaujVTS1kG8JFh+I1KBcTULw1rcwLgW6uI7E7keWxWpdcTVS79mcrQIAIBJA6z+C2Rhzaga+ge3Haa8yD3g7jl6rVseGKtQ6lre0R1PI+kFEqo7uFsb7EsTN2riHvKRcWgSIMcnc/LWVxqTNNtFv4vTZQJpsdMt7U9R0+abZ0xl8GmfHks04ejeGyFjtS041bfzCwndZq47Z81hYFdHoxWfczevKJa5hIMPpsc3wIj8CslagAC3STqI+S3hX+02jae9W1zZBzdRdqQOpaRPguWHxDp1PorIsrkYAOye6Pqm02SYG50Hmtiu4dqD8Ufmupwxh8vFR47Mw3vI39NFCyagtLaa3ZJRRZHAWFC3pCR236k7cvwVv4KB7oR05/rZVlgdaQ2FY+CVoZr6LBVP2lrOj5VfrFJfg1rv4iq/9p+GG4FnTaO1Uu20/J7TJ+SsCuZcT1KwW2HircUXOAIoPdUE/3sjmN/658lJP60Vy4rZJ6FINaGjZoAHg0QFmCaAnBajnjgigEVIRg5DwH0SR5DwQKQwKrfbPxd7mn9kpHtvE1IOw5N8easy8uW0qbqjzDWNc5x7miSvKXEOLm7uKtapu95I8OQ9ISk8RbXHXpwrh0yStYLPcFYAnHojZ9wiVs2MEwee3isFOkXGGgk9AJPosjGlp1EGdjodNVOLxlbXBKMFblBHeY/L6+gXSo3jWS4zJaR4Ef5rkYTd5nRrEhzsusAEFx9J0Wxib6YeRRqZyZjJLzPUtA/Uq5tEVpHr6v7yqSea61iMzezvOvWeQHcAuTVsqrHBz6b2AnQuaWjffUbLvWbQRA/mAPjpKxXzR0PDrbkcVrKf2iK5cGdrNl3+E5fLNlnulPxejQbWItXuqUwymczhHbLR7wDqA6YKGOW2Sp4z8lzGviVbU00mZr4uM2jatiW1AaZh4c3LG5zaR+uqz3lsQ90tLXCc7DrrzI7u7ksOG1B72kTplqUzJ2gOB1TsRuHe8qZiTL3ka6glxMg9NVYUmGhSzuDRzhWTheEEtbAgNEAfio7wHhrX1C94nKJ89grTw60/QXN8iftL1R2fDrVUPZ9sOCWeXdTLDttAuTb0gIUhw24aBEKFceQvm2ujUc3UrYwN4zuBIzESBOsA6mOkkeqx13guJC5+FP/8AMWCNPstc+H7Wj9fwVsF/kM9vNbJkEUEQtRgHBFAIqSEYBsPBJIfCPBMrVA1pcdmgk+AElIaIB7a8cFCxNJp/aXDg2OeQdp5+QHmvOPmpdxvjjr24qVXbTDB+61g0aAPmohUpa6KKel7i4pGCo7VPtbd1RwYwFznGABuSUm25KlnBNl7usx7okuAA3SnNRjoq6ZWSw6VhgVbD2+9qACRJIE+WbbqtjBsbo1HxXotfT55mZmz1JI3Vj1aj4lzczSILTBZHLs8/FdCxDcuobG2XZvhGyyvZPTqLIRSzgrbHeEaJY65s3ilT095T2JBP+7JOnLs+i28AbToti3DdhmdADjyjNuVue0zCGNoMq0W5IqZXMAhrg+SDHUOG/eopgdw1shzssdZ181G2yeJaWUU18tIm9VlO6pllRuYkRHj0UHvOG6ls45BmZyn4gO8KVWt0HRAGnOQNSulSc398gg+c+qrU9WFnr6y0qfitktY7vI9VGgwq3+JOE2XDZb2TuMpG56g7qv8AEOGK9F2jc4/l6+C2UWRUcbOZ5tU5T9oo4Qp6SU65rl5kxsBoI269Stu9sqjWyab2jmSPy2XNWlv9GDGuyyeAIyVIIkZPTVWBQuQ0clT/AAfiZpOcOTxHmNQp9htdzu1yHWdVy7YuMzvU5OtMmVK4k6/oLrWrDGhhcvh6hmMHWfyCk1a3DIjaIU64atM9s0n6ms8QPqs/D9u3O+pHagMn+X4o9Y9FgeFvcPjR/iPorK/vKL/9Z2AkkEQtSMAQigEVIRgbsPBcXjK691Y3DzypO+cCPmu0zZvgFEfao+MNrd5pj1e1KXCJwWyR5pu6pJ0WAOhb1S31TalkDzWf3SNvxSfJpNr69QpTgl3kyVOj2z3clGjaHouxgBgllQQx2k9DyKU8a4J0e0Jcl8UKZqUgZ3HIdRvqsNvUDSABmI5u1MrT4dxM1WCmSAWgA+A5gdO9dMl2ci2YI5uMj5lRLXxwR72q0qjrD3hMZKtNxbsYMtn1IVTWeNaw+JGxVse0fF2W9jVp1HB9auPdtHITu4Do3r1VBVn6qaqU+yp+TKrosWwxFvNx7oUgt7zMIZy6xqqqsMQiA7yKkWHXZHNZrKnBm+nyI3Is6lddnK6NhzJ38Fq1oM5iPBwIn5rh4bjQHMgu3693+S7zHNqCWHtDv0k93P8A7KGjcfVnGvbJpBDgPL5RAme5ca54XoVBMdowBGnr+alrqLp7Q7geZ5adyeMPLm9nQg859VNNrorkotcohT+ETSGegS6CJY4CTzhrhzhS/hdgrANHZdMOBkObG4IOx2K6lGmRo+ByAjpv4d6xUme6uGvaAJAzRzAkz5DTzTlz2Rj9KyJM7C0bRaI3mJ8FtXFxMLTtL0HskeayXY2VyazgxuL9vqA8rqYEzsE9XH5LkuGikNhSysaOg1TqWvSHkPI4jYCSSS0GIcEUAipCNen8Lf6R9AuPxjhX2qzrUR8T2dn+purfmF2KPwN/pb9AnEJPoknj08pXVs5hLXAyDBGxBG4K1ocToF6dxjhi1uQffUWEndwAa/xzDWVCrv2S05/Y13NHR7Q6PMESszpa6OhDyoNc8FPUbc/veiZdXDaYMnwA5+KmvtE4Lbhtn7413PqPqsptaGhrNZc47knQKpKlQuMkyiFD7Y7PMilkCQ2HFdZh7LnBo21IMdMymI9rrmUcjKU1IjM4gNHkN1VgKRCu+NaZfnk44b+M41VuqhqV3ZnHwAAHIAaALmkp0JqsRRJtvkcCunYXkEA+RXKWxSUZxTXJZTY4S1EptbnWSVJsJuzIynQGfQhQC0uIMOOnI9PFdq0vSwjXfpssE62mduq5TRYltfF7u0NASBy7p9IXZoZDo0xGpjQFQfDMRkEE7qQWryRAJE7n8FXrRKcEyRsuWukVGggA6jfQbd5WvY1WF+V8SDzGw1j0TLGG7jTYTqTJ3SvrHPFSn8Wsj+8P8lNSKfVbhJadoG5S0yOoWaqea5uF3UtgiOgPzW89ysTX4KHFpmpjOKU7drH1D2TUpM/+zwPx+SmQXnj2r8Qe8rtt6Z7NAgvg7vOoHkPqvQNpUzMYerWn1AK01xxGC+Wyw2AimgohWFI4IoBFMRr247Df6W/QJ6ZbfAz+lv0CeUDAhCKCAKY/0jrrsWdLq6tUj+kNaD/zFUYVa/8ApD3E39Fk/BbAkdM1Rx+gVUFMQUSUiNN/JOY2TooslHnhC3CxkLrtsyGyBM7f91ynjWO9RjJPottqcUtMacCs32cnYIe4PRS1Ffxy/Qm1CFuWl7l0dqPotT7OeiBpFRaiy2HyQ5RL8NIcJa7bZd23vH02zMgbeqre3uX0zLTBXbt8fzNy1NJ5jad1lnQ1yjpU+ZCS9ZcMs/CsTzZZ1Kl+D3bXGI0VSYLft0OYGd4KnuB3IdEGPDZUptMvnFOOom7LdjTPNcjiLFGWlGpWdsxpIHU8h6/VblGpoTOkbnbvKpL2qcU/aagpUXTRpnUjZ7hpPeByWmEfZ9HPsl6LlkQqXRq1HPf8T3FzvEmSvVXApd/q60zGXfZ6cmZnTqvJFN0FeteArc08OtGO3bb058xP0IWprg5+tskARTQnKIDmoygxJNAzDb/Az+hv0Tym2Y/Zs/pb/wBIWaExGIoLLCBCBnk72rYj7/Fbp0yG1Pdt7hSAZ9QVEivZD+GbNxJdaWxJMkmjSJJOpJOXUymHhGwO9la/cUv8KYjx0nDQ94XsD+xeHHextP8A89H/AAoHgnDv4C0+4pf4UgTPMGGX7XNyO0MaRGp8VrVsIeHS5rmyf3gRPgvU/wDYfDv4G0+4pf4U88H2GXJ9jtss/D7qnHkI0VXx49ia/wCp9klNbh5qoWeknQ/rVZKeH5t/0SvSLeELAaCztgP+FT/JPPCll/CW/wB1T/JU/A/2af6+vr1f8Hnb/U4iIWrWwM9F6W/s3aDa2ofds/JD+zlpH/tqP3bPyUfhkumS/uNXXq/4PJuJYeWLlFewavB9g/47O2d40mH8Fj/sJhv8Da/c0/yWqtNLk511kZy2Kw8i03lurSRHMKRYJxjWoQD2wDtsfVemP7B4b/A233TPyQ/sDhv8DbfdN/JSlGMu0KFs4dM878R+0K5uqfumhtKmRD8hJc4dC47DuCjNjTzS07fivVp4Awz+Btvu2pf7P8M/gbf7sJxxdEJScnrPJ1S2LTqF6j9lN/77CrUkyWsNM+NJxZ9AFvf7P8M/gbf7sLr4XhVG2pilb020qYJIawQ0F2pMJvGRSNhOT4ShRwloGowikmI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http://static3.wikia.nocookie.net/__cb20080312162143/uncyclopedia/images/d/dc/Chuck-norris-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14824"/>
            <a:ext cx="190500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tatic.comicvine.com/uploads/original/14/149743/2902828-ramb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581525"/>
            <a:ext cx="1503588" cy="210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images2.makefive.com/images/entertainment/television/crime-solving-101-your-top-5-tv-detectives/24-jack-bauer-keifer-sutherland-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509407"/>
            <a:ext cx="1447800" cy="217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73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r>
              <a:rPr lang="en-US" dirty="0" smtClean="0"/>
              <a:t>Request to Fly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09486"/>
            <a:ext cx="613664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4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r>
              <a:rPr lang="en-US" dirty="0" smtClean="0"/>
              <a:t>Request to Fire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00"/>
            <a:ext cx="6006465" cy="47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4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Request to Land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006" y="1437640"/>
            <a:ext cx="6043930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6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47800"/>
          </a:xfrm>
        </p:spPr>
        <p:txBody>
          <a:bodyPr/>
          <a:lstStyle/>
          <a:p>
            <a:r>
              <a:rPr lang="en-US" dirty="0" smtClean="0"/>
              <a:t>Laser Landing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47800"/>
            <a:ext cx="5046028" cy="525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8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GoPro</a:t>
            </a:r>
            <a:r>
              <a:rPr lang="en-US" dirty="0" smtClean="0"/>
              <a:t> HERO2 Camera </a:t>
            </a:r>
          </a:p>
          <a:p>
            <a:r>
              <a:rPr lang="en-US" dirty="0" smtClean="0"/>
              <a:t>Medium Range First Person View (FPV)</a:t>
            </a:r>
          </a:p>
          <a:p>
            <a:r>
              <a:rPr lang="en-US" dirty="0" smtClean="0"/>
              <a:t>200mW 1280mHZ transmitter/receiver with standard antenna </a:t>
            </a:r>
          </a:p>
          <a:p>
            <a:r>
              <a:rPr lang="en-US" dirty="0" smtClean="0"/>
              <a:t>Onscreen Display (OSD) for the camera feedback on the ground station</a:t>
            </a:r>
          </a:p>
          <a:p>
            <a:r>
              <a:rPr lang="en-US" dirty="0" smtClean="0"/>
              <a:t>Servo controlled camera for positioning</a:t>
            </a:r>
          </a:p>
          <a:p>
            <a:r>
              <a:rPr lang="en-US" dirty="0" smtClean="0"/>
              <a:t>Still debating between PCB Camera (cost, power, weight, mounting)  </a:t>
            </a:r>
          </a:p>
        </p:txBody>
      </p:sp>
      <p:pic>
        <p:nvPicPr>
          <p:cNvPr id="3074" name="Picture 2" descr="https://encrypted-tbn3.gstatic.com/shopping?q=tbn:ANd9GcSm-ysBOedfn3hmFXSnjvwjTPrJNUyJKI911Dc_AkQGwN0LoJvia_RcVH8ntVdg48P_1DJa_HHm-Q&amp;usqp=CA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7845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3.amazonaws.com/3dr.production/331/large/CAM-0002-01-2.jpg?135432236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245100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5800" y="5771634"/>
            <a:ext cx="55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V.S.</a:t>
            </a:r>
            <a:endParaRPr lang="en-US" dirty="0"/>
          </a:p>
        </p:txBody>
      </p:sp>
      <p:sp>
        <p:nvSpPr>
          <p:cNvPr id="5" name="AutoShape 6" descr="data:image/jpeg;base64,/9j/4AAQSkZJRgABAQAAAQABAAD/2wCEAAkGBhQSERQUExQUFBQWFxgUFxgYFxQVFBcVFxQVFBQVFBcXHCYeFxkjGRQVHy8gJCcpLCwsFh4xNTAqNSYrLCkBCQoKDgwOGg8PGikcHBwsLCwsLCwsLCksLCwsLCwsLCwsLCksLCwsLCksLCwsLCwsLCwpLCkpKSksKSksLCwsLP/AABEIALIBGwMBIgACEQEDEQH/xAAbAAACAwEBAQAAAAAAAAAAAAACAwEEBQAGB//EAEkQAAIBAgMFBAUIBwUHBQAAAAECAwARBBIhBRMxQVEGImFxFDKBkaEjQlOTscHR0xVDgpLh4/AWM1Jicgdjc3Sy0vEkNIOUwv/EABkBAQEBAQEBAAAAAAAAAAAAAAECAAMEBf/EACgRAAICAgICAgAGAwAAAAAAAAABAhESITFRA0ETMiJhcYGh0UJSsf/aAAwDAQACEQMRAD8AegpyihRaaor6hysJRRgUOz4HmldQsiRR6PKsTS3cqHCIF0FlZSSx52A5hGzsbvCwNjlsQ6/3ciEsFdL6jVGBB4FTqeNc803iUXlFNQUKimoKTBqKYooQKNRUMpDFogKqS40LfTQEISXhjXOVDhbyut2ykGwvoRTosUpOW4D3YFSQGBQ2cEX5EHhU2hHg0amgglVxdWDDqCCPHhTWWsY5xQEUZqCKDCiKEimlagikwg0tlo8RMF5XNma11XuoAXYs5CqoBFySOIqpJtFQt20uMy2Mb5hmKXVo2ZT3wV46Ea2rZIBjLSmWojxu8jLxDMeQOmpAPt0IPHXTUcQpcSLnI5ljDIuZk3bjeZlU2uQ6mRHS/dII4EDMaySAJlpZWrJSgK1YFcrQkU5lpbLWMJIoGWixBsAb2FxmNgSqX7zKDoSBwBqhDj/VzMkhK3Yx3yBt4EsmezMvfi4i92a1wL0OW6Ziyy0sx0c11QOVAUosgvLhwxRgGUhDJnNwRYWub2tfSuSB2y5VBzsY0vJDGXcEKyosjqzEFgNAdTatlHsNlZ4aQ0dW0kuL+fvBsQfIgiuEZY2UXOVnOqKAi2zszOQqqLjUkcRVXWwM8rS2Wr0kBzItrtJbdhWjcPdzGMjIxU98FeOh40mfCsq52C5c2TMskMi5wpfKTE7ZTlBNjbgaynHsGmU2WlstOzA8x1oWSqJKzLSytWWWgy1RJ61EpqrUolMCVB0R57F7Ld8THIkhXd4hMqlkVJJjHC27YFruuWOO97DvEX6bWAQN3wsSAoqBIolhjQK0hICKSL5pGuRxpO0cFGSXkjR0yBHuCWRBIsokTL3iQ6KLcwx8jewa6uoYSIrFUcAgMAxFluTmUWAD/O+3zpVN2X6HKlNVaJUqMQvcfUr3W7wGYroe8BzI42510bBDBGehpixnpWMAq2b/ANPmkK2MJwxeEBlBLkOZppH1uO8AGJJPChhF5Yd4IMuu+LnDCUHe4kH12EykIMPlyDnpXH5Cy9jNlGQMtiys5fSQRsM0KwMpvFICpVAeRBvrUHZ0uaYhoxv33r5kEqhgZyECMLMM0wIYkEGMaG+mdLnMK5xEZ+7pN6MDl9EjOgxDBQpn3gYrrpbkKtrtHI8wzsEWQiBVjM2eItOQwVe+yBYkAKmwzrfQ3EXG9mNXBQMDI8hBaRlY21F1hihvew47rNwFs1uV6s2qrsvEZ95Zs6qyhGIUEq0MUhvl7tw7uunDLbiDV8R1aaowvLQ5acyVASmzCbVGWn5KjLWsxm47BZ+V7xyREZsl1lCgkNlbKwygi6kcdKVBs/hmGgV0sWEmbeTPO7MQiD1nIsFAA61qlaFkrUrsxQlwQKFAMq2t3dLa3/oc9b3vQPhyzl3Kk3DAIixoCE3YOVRdmy3F2JtewsAKvlKErVaAptHQNHVwpSilVYFNkpbJV0pS2jqrBlCSM3VgbMjrItxcZkOYZhzF+VxWfidmsXjbMDkQRDS3dE6z3bjnN1YctGHTXaaOlmOhxT2zWZ8IdYzHmmIMLQkHEyNB3kyF1w7IctuKqHyqQLWAtUxEKYboX3MrSoRKIwS0sc2WQGJ7gPEuoK6aeNW2SlNHR8cTWzOOHIFgfnMxtYXzFmsCQwHeYcQdBbS9xMfdzZhnDxSQuA27JWQJmZWytlIKC1wedXGjpTJV4pqiLKwktJh3VbejnMqs4csfSGxLF2CIBdmI0XQdaUwURCONWjAlWfM0iytnSNo4wLRIAozX1vewqyyUpo6n44myZGOxO8vZBGGlfEOA5fPO65S4uBkUAvZdfXNybC1Jkq0y0spVxioqkDdlRkoMlWmWg3dWiD16Q05YKekVOWOvO5nWjz+1IFVmJ3a3XMrOua8pZIciXIFyjE2OYXFwobvVo7GGeFDpa1ha9rC4Fr8eHHWkbYxJUkFxHYxyRfJ7zO6SxFe8ZkClXsxUgjIpa/EDQ2RhAFzAqc9iQgAjDa5soAHMm5sL2Ggrjltl1oZiAEUtZmAF7AXJ8hSIsSflNFfIiSgxHOHWRGdQhNsxstr8DccKu4yMbtszFFIsWBykeRqngoYmayzKW3e6AjVIjkUWW2UalR6vS5rObGhEONJzMuR1UqpypIAWa3cjkbSR1vcgAaKTpVHZ+23eSNMr3JUEsIN2bgF8hVjJob5bqtgupa+mosETtGu/RjH3UyrGrAXzMFZepGvXWiwvZ6ON85lJEZHEoMuUWVWbkACBbS4tyqMmVRpbgHiKNYas7uiEdORqK4ioxFTxHR5K2Q0VDHXCOreSo3dGRqKu7oTHVwx1G7pyNRhbfw2JaEjCPEkxIs0gJW3PgDY+w15nY3aPZv6MEuOmw748rKjZiZZBIkkgjKx67sHIh0Cjh1r6Fuqw5uwmBdizYSAsxJJyDUnUmpbsKPOf7O9lYpYI5ZsUZo5YkdIyuqFgG9cm5AGluHlXrTHVqDArGioihUUBVUCwCgWAHgBRGGrUqCiiY6W0VXzFQNDVZBRQMdKaOtBoaW0NVkFGe0dKaOtAw0t4qpSCjOaOltHWg0NKaGqyAz2jpTR1oNFSzBenIlmc0dKaOtGTDkGxGtJaKqUgaKLJSmjq80VKaOmySi0dBkq60dKMdNge8iiHMWqwcOo5GiAHjTkktbXhXyX5D2qJkbc2c7Rgx7xHBC5k9bdOyrOFuDc7vNawvcC2tH2YgcCVcSrg5hJvMuXPJKXeWy/4Q1rf6vYNdpL8akN/VqnMrEzdt4R8nyQJdZI3U2BK5ZFbPlLAPa18txmta4rJi2fNIflFL2L30niBjaCRCg3zWEjSFbMoBVcwzWNj6wHrRjEBfnAe0ffW+Q2J5NMFISo/9RIHKb3eCZFAVlKJELbpFXKCWAUtl5XsXSdnJQZHjjXMWtbNmGTMxvCpYAMc7ElipBdgoX1m9AdrwjjLH09dfxpf9psPwMot+1b7KPkY4B4bC5URcoSyqMoNwtgBlBIFwOF6sJh78KrntXhwP70ewMf/AM1Tl7bQDgHb9lR9prZSHE1/RutTuKyYe2UB4rIvjZT9hq0va3Dn55HmrfcKzlJGouDDnpU+jHpVX+1EHJwfcPtpg7Qwn9aPfRmzUOXCk8q5sLaoba0I/WJ+8D99SNpRW0cH2/dRmzYgbipTTkPdTFxycmrhikPMfZTmzYgmXwX3CobDgjgAfAgfCiOJjHMf15UIxUf+IVs2bEqNFSzHWiXU9DS2QUryhgUnwxAv94pDRVffKNSQPbQvY+Pjxql5AcCkuDJ4AnyFHBgBqXDWHK3H200rbmaFpDyLe/Ss/IzYoTJs0MLr3T0JFvZaq02ynAvofIi9XHnb/FVeSU8zamM5dg4xM2TDkcRXQ5Q1ytx0q2Zc3zgeuopTRDr99dfk7IxrgbJtRQBljX260qbaoYWZEI56AXPW4FJaOlGGiomcpEYrBI1yg16Ag/xqudjMbAEEnlexHvppitwI99C5bqffVqUlpMhpPlFfH7KEdhnVm5qAbj8az91WpJAxsb6+etIOEboa6Q8mts5zj0jya9qJj+tf940S9pZjxlb98j7Kw4dBw1NLc/5fjXizXB6zdbtFL9I37zfjQ/2gc8WJ/ab8awHjNiRfT7Ot6TvT41do1HpTttjz+LUH6VPM3rBTMf40wKaMkjG2NqHrTBtTxNYPDiftNCXPX4GtkhPQ/pMdT7qJdpjqa88JP83205eXevf/AMWqXJCbo2p4/Cu/SnjWTEgvrf7NaNbX9UW6l9PsqH5EhWzUXanU2pg2iOTD7PtqkkEZ4EHyNMGETp8T+Nc354jRd9NNvwymlnaB6287CkCBOg+NV8QrD1VDeGtwPfQvMmajSGPYcyPL/wA1J2q3J2+I++vNTYhr63HvpYxxHzjXbYHqBtiTjnP71d+nZOUh/erzLY9v8R+NR6e/U02wPT/2jm+kf30X9qZ+G8f315hcS7DRvjUGSTrf2imzUz0p7RSnjI/7xoH23LzeT95hXmTiWF/jRDHuef2U2yTfO2n+kfT/ADN+NNXtJKP10g/aavO+kP1pTSkWvzFx4jkaUzHrB2pn+nb4feKTiNtSSaPKSOl7D3DSvMek+VKbEUpgeg31uB+NW8DtuWHRH06HUe7lXlBPRxz+P3VWS9gepxHaGdv1jD/T3R8KZD2rnXiwb/UPvFq8sXbla3nXGVgOHxrZRYbPZR9sj86ME+Bt9oqU7X3PeTTqDc+62teHGLYda4bQNNRDZ7+XtJCDpmPiBoPfR/puE/PHxr5+NoVP6QpSiSKaZuQqAz8bBfZUYfaKnjoauCQEda+e5OOqO5ThkYmzZiPdS8VGy8Cbda0FYdfsqWswI40Ly0+BMoMbXzDy1/CpjlPX7asT7PF9OvDh7jy9tJbCAXOrLwvaxU9JF4ofHUHka7qSa0ahq4nqacJbj76qEIOH9eWtGs9DNRauPD3VAl5W08r6c9Li/lcUhMT/AFc1AxLaaA69Dc68NDfXhprUjSLbYkAd0k+GQLb3O1/hQHGHpVaTONShW+uoYDyGbU+80Ac00hSRpw48gaAD2C9c+OYm9x5G4+ys0lqkITzqMVdia+G2iQLMQPZ9hvVyOQgE5r9K88sfnWlhsVYAEcOdcfLD/UC7I9gbHx048fGllMyG9wT48OXKuWQHUWPKiDVwyaAVFE66Zrr8eHjS4pGU+sTbkRofIg1aDUJNPyv2AYkXmV424c7XoJSAQVVSOoKj7aF4wRqKWkNr2PsIvwFhbpQpIwMsrZgQlwemU386CTDksFI7t9SFtapMki8geH8TRLjBwOmuUe6966qTXBiricDkOpIU8CO8R+zcX99Ikw2X/GR1yBdfIO1/O9PlmLiy5reAJPPh7R8KFpHFhwsODBwT/mOYnXysPCvTGU8TUVt3e9jewJ1BGg40CRtxUX+NXI8Uwvdbnla3t41LbQAFsjAey1Oc+gxoqti3HEW9lqS2LJFObHg8I7/bVeTFDlGPbc1UW+iaDTGEc/h+FN9LvxKn2EGs8t5UNXSZjZXFA1DlfCsbPRDEEc6nDoKNXKK7L4n31mjGmu9OPStUgoXJFZsvGmxkgG19CL+VFH3nJ5DT+vjTsEgJZuprN/h2dTQ2PslJo2Z5ZEsxUhcPLMqqFVg5dDZdS1w1rLGxuTZSGy8CzIzgAZI1lcu6Iqo4BQlpGAN8wsBqb8K3uz221hjs0joUlkmCrHG+cPhdwBGzI27fNa5YhcnDvccLDJHupIpYy6vHGvccxsjxDuyKSrA3711It3tLWFQ3BpW6sjZYMDKiP3SkhYKyvHICy2zg5GOUjMDY243pMyBhbUaWuNDY8R5eFTFDEkSRxIy5WZ2ZpN4zswVRoEUIAB43vxrq882lL8LLVmdiMOQ19AOoHd9qjh7PdQ5f8Wl+B4qfJuvhWnlpMmE45SQTx6HzHOrj5r+wlHUf1/V6ONrka21Gpvp4mwJ9wJ86GZWB17vxU/hQs62IYFTYgG4te3XlXb1Y0Wjfm1/a1j4jMAfeAfCjWOrm2dpYdpA0GHKR5EB74GZwoDyABWCAnkD46XtVETRn9W31v8us/wBTJ/kGWUcdfhXb4X0sPYTQ71Poz9b/AC6kSp9Gfrf5dTS7G/yO33ifsoC9GsqfRt9b/LrjMn0Z+t/l1qXYELIRwqzHtE89arb5Po2+t/l1O/T6Nvrf5dS4RfI76NaDEI3A08qKwRiY7+o31v8ALrRw0xYHKpNv94OH1deefgS4f/TV+RdyChsKqLtBb2Nx+2P+ynX8D++P+yufxVy1/P8AQ/sMy1XxWXQEasbCjMhHBT++Py6pTYgHihOuUfKDja5I+T5dfGr8fjt/Zfz/AEb9hDgD1b8+Zvbl959tAxOnevpf5+n+U5lGvlceNWlKXBKaAgkb3VlB1UWTQkaX5V2154ZJ5XgURRFhkjPFAI0BU2v84Mb31vfnXttUPvgp7w1BkNdIlulLNBqC3hoWObS1/LjQ3rZ7KbTWGWUtKYS+GmhjlAcmOV8mR/kwXHqkXUE61a5JekYjQrfUEe+/uoWgXqR516HtHtYOcJlnOIkgjdXmIk7zNO8iC8wDtlRgNR5VhzyFmLE6m3K3ABRa3QAD2UvRBYxnZpo8NDiN9CyzM6hAzGQFCubMLW0zLex0uPG2auG6/Ct/aGPgbA4aFN9vonmZs2TdfLGMtlI7x/uxbQWub30viE0t9AkB6OPGo9H8aZeootjQ/Z62DcwPiT/Cjwfq+00cUWSI34kX/Cl4Y90eVcPI9FMsCiBpQNEDXnZI0NUhqVeoBooR2epzUomoL6imhGHXQikLhyhuhHEGxIAuDocx9Xz5dadm0PWmSYVwVuNPcfZVQck9CdNhM5ujoHOpQyRyXPM3RiSfOszEJkOVhlbjbiP4VcxBUGxOtzbrpyJHA1Yx2LTKFnXNcAgqe+viTY38q7qVspK0ZSm+tGr+VTi9nFBmjbPH1HEX4BxypcBV9OB68j50uuQoaD412aobDkC+hHG4N+HhQA34UFVQzNXUIA50O9HWgwy1dekmYVy4u3LSmmAZFNjxTLwNVGxOvCo9IPhWxvkDZjx5K9CTYc7k86qM+psdF7o8T84+01GEkORpDxHdT/UdK4RWUW16/fUqKiUQi3NtB5sqj3sQKKYnQFg1hYWdZAAOABViB5Uu9S9tOPDW9uPO1uXnXT0YW6XoQtudGaE02Y6oqCa4VgOVrcKJ5yf6FRk8ajTz+FYlg0QQ+FvGhMnsqL0kjEdRxv7P41BkHh7v40o1F61ILNoi6sTrZCbcb2W9vCshccALBT7/AOFacsmVX/4bD3lVrz96hRT5Oki9+kPA+8fhRjaQ6N7x+FZ96gmnCPRJpDaSdG+FEm0U00Pjc8PhrWXeotW+OIo0xtNdbqSPO49ugohtZdLoLgHr7La1lGiy04RNbNVNsix0sb8gPV0sNeJ41obN2ijrIZJCuRcyqFY7wgjQtqqDzBvoOdebFERRiitlnGYzO3BALkiyRodepRRf20h5iaAJRBbVRlEu7M2hkcZrlToRcga/AjnY1e2nsYWEkGoPrL0PVeo+zx41igVpbK2mY9DwPw/hUvtFpFePNlK6rx9vUedIII61uYzAq93jOp1IvoPEW/r7sci97izDrQmZqhRoaIjWhqiWTeozVxFdasSFUxoSQBxJoFFa2zYBGplf9kdTQ3SFKzsWQmVBwQXPi5oYp71Sxc12+J8zSkmI4VLhaM+TXHXunzVWHuYEfClzrc3so8lRB7kAB86opiz505caDxqUpx4Cx0uHy+sdfC5+PCkGrCvcWvS2i6UqXY2hd6EmidCKC9VZjr1FTUUgQag0VCaSWQaipqKQLmNkIRrG2iof27sR7gKyKu7RkNh/nZm8LL3F+w1RojwWz12w8J6ThwsThZYAxfDkx5cWrOSrIH7okUsEJNzYpl17pyNvxm8bNEMPdSm5y5GjyMeJ9aUHMLSPdjqCTkvWx2UgcYWV4o8DO8jtC8eIMYlEIjSTOmeZO6WNu6M1146aeQXToPAC1vDrp411b0c0vxDsPEGZVZgikgFiGYKP8RCgkgdAL1vY3sfu4YJlxCSRzzLAmWKdHN/WkRJVUyKpsLrzIFeczVo4vbskkkEjZc2HSGJNDbLBYpcX1Jtra1/CpVey3fo2JOzQzTKMNiEEayEPvIpHVolJYzRKNASpBAN1vzsb+ZFeln/2gYhs91iGZZl/W2UYjeb3KDJ1kcgG4BPCvMgVpV6CF+wrUQFArUV6g6hWrrUOauvQNoOoJ6VF669YbRbwO0GjYdOY86v46JZEzoPdyPMeVYoNXdnbRyGx1U/1cUV7C0Ur1GevUfo2CQFzewF+7YH4cdaxcRPCNEjJ8XYn4LaspegaKIarKbPkIuRlXqxyj41LbRbLlXKgtbugC/meNVpWLcSSepNz8aog9xiIEMMXdwpznCIoigQTyFgMwibOS7plIcFUzF9S2lZWA2Q2KjE8s0UMRkEClxIQZSofIqxqxChWBLGw186q7Q7XTTRbpggW0AJAe5GGQpFbMxCGxNyoF+dBgu1WJgw4hgleJd6ZyY2eNyxRY8rMrC6WQG1uNdHi3s5LJIiTs5IDjAxVWwlt6tyblplhshGh7zX8qHEbD3TwCWVEWaBMTnyyMERw5UMqKWJ7ltAeIp0faqUT4mV44ZPStZkdWMZ+UEosFcMLMAR3vfVTbW2JMS4Z0RFSJYEWNSqLGgIVVBJPzjqSTrRobZe212Z9HnWATxyyFlQhFlUIXCGO7OoBuJF4XtzqztXsiIknYTxSnDSLDMqrMpVnd4xYyIA4zow0PjWXituvNiDO4AkJRu6LKDGqIlgb8o1PvrR2p2reZJl3UEe/kWWZo0cPI6MzgsWdgO87HugcaG1sNmLG1qes16QReuBtXFpMssE1DAHiPdSGltUrLppU0/QXQZi6G/20pzYX9tR6QedSxJuDw5VafY5HoNo9kDD6QPSIXlwyCSaILMCqkxqbOyBGIMqcDzrFmwuVFfOpzfNB7w48R7NfEjjy2cf2skmE2aPDrJOgSaVY3EkigobG7lRcxpeyjhyrz4ro3H0EbfJ16i1deuvQYDaekhXkgCDlwGvxJqpRyyFmLHiST7zQXqkijZ7O7XbDMXs4ik+SkZVTNluHyxvIjKrAhSdCSPO9N7a7RinxsskLO6Gy52ygyZFyCQKqJlBULoRe9zzra/2ez7+KbBlBMb+kRRmGNxmssczmRlYoRGFsAup5157tPsYYbEFEEwiZRJEZ1VJWjNwGZRw7yuNQDpqBwq3wQqyMxOIve1xfkbX1A8bVc2nLhyF9HjnTjm3ssctxpbLkjS3Pjfjyqip1FzYX48bC+ptzt0ra7W7Giw00awSPLHJh4Zw7gKx3qlvVHqjQaG5HU1NaKfJ6bE9pF/R88MuN9IkeIKvymOlzNvUa27niWOKygjOrXFtONW+zHbVEw2HilxUSQpGyOijaEeKAvIQEMR3LsSVIY242I0ryO2NiQxYLCYiKV5GnaZZAVyqjRbruoOJtvCC17G2gFXezGx8FPE7z+kxLCoM0wlgEYZy26SOIwl2ZipAXNyJuKu3ZFKjzeGiDXDOqWQt3g9mYC4RcinvHgL2HUivQ9jtqrCuLHpHosksSJFN8r3WWdHcZolZ1ugI0GvOvMit/snsWLEGczM6rFGJNHjhUkyLHZ5pVZIx3tLjvHQVC50W+Nmxjdvq20MJIuLUNHh44pcW0csgMoWUSSBWTeO1nADFQcwHAC9T2y29HLLhQmIGJggcEMxxEmIYZ0aRp2njUd4LoiXAset6Q/ZGD9IwYZXm3MsSzFrxuwvG7kJKqiN4+5/ehco71wcpvV7SbDggjw8sTOyyNIrDfQYhQI8l8k0KKmYhj3SCRoeBtVOyVjaNztP2jSWHHqcb6UJ543w0dsSdyizSO397Gqx/JlVspPC3CrOG7XRjCGOWVP/ZPAsUb4+xfcFI74doRBnzEFmzcQSDWUdl4VcG2IhMmjRCxmw+JKiXMPldzGjQEW+de5OXjWjh+ymbCyzFszLCMQuV4DGFzIMkl2L58jFrAKBYC7E2GuVmqNclLsBt4YYIZcXkjEgbdb3HpkAcl23cMTRS5uOVmsbWNrmkdle0IhOKG+jjWVwwYvi8NKbNIRkbCRvlUhtUNhe1r2rpOz8MuGxTl2SWFFkRFAysGljjLOx4C72yix0ve1Uez2x8GyTHGTPEUKBMpKIwYOWLOIJbEWFhYX1oi26GSSss9pe0UcuPmkibNG4jF+9qywxo7d8BjdlbUgE8TxrHxuBDd5PMj8KjtNsoYbFSRJmyqEZSziQlXjSRWzKiAghgfVBFwDrSMHjcpsTp9lc5LdnSPFFW9SiE3sL2BY+CjiT4CtLE4VZBcaHryNLwWFKb7N9BNp7BrWjsJaEjab39WK3E/IYfh9XQHaz9IvqMN+XTFhiFyJpNdD8gvD6+lmCD6aX6hfz66b7OeghtZukX1GG/Lpi7SfpF9Rh/y6BcHCHQNK+Usuc7pUsh4sGEj3PhalQRRZQWlkVrAkCFWAPMA74X87CtT7N+w79KtfURePyGH/LoztJrcIvqMP+XXR4eE67xz/wDAv59C+EjH62X6hPz6nfYaLbbbTJph4RKRlL2BSw5pARkSQ821GmgBJNUztZukX1GH/Lr2hwOz2YACOOSPZucqbGOaRsFnEinguISXip46EagivDbuD6aT6hfz6vF9gmhw2o1vVi+ow35dcu0mPARfUYb8ulJBDyml/wDrr+fTY4YQR8q9syg3iC2UsAxuJW4Lc+qeFS0+zaJGPf8A3X1GG/LqU2g/MRfUYf8ALqFMJJG9fiQLRBhlDEKcxlW9xY8Bxo2hi+lk+oX8+peXYAvtB+kX1OH/AC6r2tbMLXAYeKngR4GrAjiOm9k+oX8+lbUGsP8Ay8P/AEmti2tswB0qfI/Ckq2mtQHNRsqxBohwqK6urOiLWzsU8ZlKOyEwyqSpKkqU1BI5HpVntFj5JnjaWR5G3KDM7M7W1NrsSbXJ95rq6rX1If2M6FrMpGlmB9uYV6LtltOWXdb2WSTKXtndntcLe2Y6VNdQvqxf2Qzau1ZmwKRtLK0YWKyF2KC1rWUmwtasPDzsIJlDEKzRFlucrFS+UsOBtc26Xrq6l8hHg7ZczKZMrFbwyKbEi6lbMptxB6Vd7LbQkinvFI8ZZGBKMyEjQ2OU6i9dXVMfRUvY7FbXmOOEpmlMiuih875wuVRYNe4FmOniaZ2n2rNJLDvJZHy2K5nZspzi5W50Og4dBXV1PZPtfoWe1m2p5IlR55nQuCVaR2UkKxFwTbQ1k7DkK7wKSAyWaxtmG8VrNbiLgH2Curq0uRh9T1GD2rNGHEcsiBjdgrsoJygagHXQAeys7ZG0pYZmEUkkQaJcwR2QHK3duFIva5t511dUx/xNL/IwNq4p5JpXkdnYubsxLMbaC5Op0AHsqqKmuqXyX6NHZvA+dXD6kn/Bm/6RU11ZcjL6nn5Pv/GlmorqSUHDXRmurqRRANMxDG51rq6t7IIK9341V5V1dREGWo+AoMQa6uoXIARcRWk3Corq0+UYpnjVrap/uv8Al4f+k11dVrgPZThNMJrq6ofJ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hQSERQUExQUFBQWFxgUFxgYFxQVFBcVFxQVFBQVFBcXHCYeFxkjGRQVHy8gJCcpLCwsFh4xNTAqNSYrLCkBCQoKDgwOGg8PGikcHBwsLCwsLCwsLCksLCwsLCwsLCwsLCksLCwsLCksLCwsLCwsLCwpLCkpKSksKSksLCwsLP/AABEIALIBGwMBIgACEQEDEQH/xAAbAAACAwEBAQAAAAAAAAAAAAACAwEEBQAGB//EAEkQAAIBAgMFBAUIBwUHBQAAAAECAwARBBIhBRMxQVEGImFxFDKBkaEjQlOTscHR0xVDgpLh4/AWM1Jicgdjc3Sy0vEkNIOUwv/EABkBAQEBAQEBAAAAAAAAAAAAAAECAAMEBf/EACgRAAICAgICAgAGAwAAAAAAAAABAhESITFRA0ETMiJhcYGh0UJSsf/aAAwDAQACEQMRAD8AegpyihRaaor6hysJRRgUOz4HmldQsiRR6PKsTS3cqHCIF0FlZSSx52A5hGzsbvCwNjlsQ6/3ciEsFdL6jVGBB4FTqeNc803iUXlFNQUKimoKTBqKYooQKNRUMpDFogKqS40LfTQEISXhjXOVDhbyut2ykGwvoRTosUpOW4D3YFSQGBQ2cEX5EHhU2hHg0amgglVxdWDDqCCPHhTWWsY5xQEUZqCKDCiKEimlagikwg0tlo8RMF5XNma11XuoAXYs5CqoBFySOIqpJtFQt20uMy2Mb5hmKXVo2ZT3wV46Ea2rZIBjLSmWojxu8jLxDMeQOmpAPt0IPHXTUcQpcSLnI5ljDIuZk3bjeZlU2uQ6mRHS/dII4EDMaySAJlpZWrJSgK1YFcrQkU5lpbLWMJIoGWixBsAb2FxmNgSqX7zKDoSBwBqhDj/VzMkhK3Yx3yBt4EsmezMvfi4i92a1wL0OW6Ziyy0sx0c11QOVAUosgvLhwxRgGUhDJnNwRYWub2tfSuSB2y5VBzsY0vJDGXcEKyosjqzEFgNAdTatlHsNlZ4aQ0dW0kuL+fvBsQfIgiuEZY2UXOVnOqKAi2zszOQqqLjUkcRVXWwM8rS2Wr0kBzItrtJbdhWjcPdzGMjIxU98FeOh40mfCsq52C5c2TMskMi5wpfKTE7ZTlBNjbgaynHsGmU2WlstOzA8x1oWSqJKzLSytWWWgy1RJ61EpqrUolMCVB0R57F7Ld8THIkhXd4hMqlkVJJjHC27YFruuWOO97DvEX6bWAQN3wsSAoqBIolhjQK0hICKSL5pGuRxpO0cFGSXkjR0yBHuCWRBIsokTL3iQ6KLcwx8jewa6uoYSIrFUcAgMAxFluTmUWAD/O+3zpVN2X6HKlNVaJUqMQvcfUr3W7wGYroe8BzI42510bBDBGehpixnpWMAq2b/ANPmkK2MJwxeEBlBLkOZppH1uO8AGJJPChhF5Yd4IMuu+LnDCUHe4kH12EykIMPlyDnpXH5Cy9jNlGQMtiys5fSQRsM0KwMpvFICpVAeRBvrUHZ0uaYhoxv33r5kEqhgZyECMLMM0wIYkEGMaG+mdLnMK5xEZ+7pN6MDl9EjOgxDBQpn3gYrrpbkKtrtHI8wzsEWQiBVjM2eItOQwVe+yBYkAKmwzrfQ3EXG9mNXBQMDI8hBaRlY21F1hihvew47rNwFs1uV6s2qrsvEZ95Zs6qyhGIUEq0MUhvl7tw7uunDLbiDV8R1aaowvLQ5acyVASmzCbVGWn5KjLWsxm47BZ+V7xyREZsl1lCgkNlbKwygi6kcdKVBs/hmGgV0sWEmbeTPO7MQiD1nIsFAA61qlaFkrUrsxQlwQKFAMq2t3dLa3/oc9b3vQPhyzl3Kk3DAIixoCE3YOVRdmy3F2JtewsAKvlKErVaAptHQNHVwpSilVYFNkpbJV0pS2jqrBlCSM3VgbMjrItxcZkOYZhzF+VxWfidmsXjbMDkQRDS3dE6z3bjnN1YctGHTXaaOlmOhxT2zWZ8IdYzHmmIMLQkHEyNB3kyF1w7IctuKqHyqQLWAtUxEKYboX3MrSoRKIwS0sc2WQGJ7gPEuoK6aeNW2SlNHR8cTWzOOHIFgfnMxtYXzFmsCQwHeYcQdBbS9xMfdzZhnDxSQuA27JWQJmZWytlIKC1wedXGjpTJV4pqiLKwktJh3VbejnMqs4csfSGxLF2CIBdmI0XQdaUwURCONWjAlWfM0iytnSNo4wLRIAozX1vewqyyUpo6n44myZGOxO8vZBGGlfEOA5fPO65S4uBkUAvZdfXNybC1Jkq0y0spVxioqkDdlRkoMlWmWg3dWiD16Q05YKekVOWOvO5nWjz+1IFVmJ3a3XMrOua8pZIciXIFyjE2OYXFwobvVo7GGeFDpa1ha9rC4Fr8eHHWkbYxJUkFxHYxyRfJ7zO6SxFe8ZkClXsxUgjIpa/EDQ2RhAFzAqc9iQgAjDa5soAHMm5sL2Ggrjltl1oZiAEUtZmAF7AXJ8hSIsSflNFfIiSgxHOHWRGdQhNsxstr8DccKu4yMbtszFFIsWBykeRqngoYmayzKW3e6AjVIjkUWW2UalR6vS5rObGhEONJzMuR1UqpypIAWa3cjkbSR1vcgAaKTpVHZ+23eSNMr3JUEsIN2bgF8hVjJob5bqtgupa+mosETtGu/RjH3UyrGrAXzMFZepGvXWiwvZ6ON85lJEZHEoMuUWVWbkACBbS4tyqMmVRpbgHiKNYas7uiEdORqK4ioxFTxHR5K2Q0VDHXCOreSo3dGRqKu7oTHVwx1G7pyNRhbfw2JaEjCPEkxIs0gJW3PgDY+w15nY3aPZv6MEuOmw748rKjZiZZBIkkgjKx67sHIh0Cjh1r6Fuqw5uwmBdizYSAsxJJyDUnUmpbsKPOf7O9lYpYI5ZsUZo5YkdIyuqFgG9cm5AGluHlXrTHVqDArGioihUUBVUCwCgWAHgBRGGrUqCiiY6W0VXzFQNDVZBRQMdKaOtBoaW0NVkFGe0dKaOtAw0t4qpSCjOaOltHWg0NKaGqyAz2jpTR1oNFSzBenIlmc0dKaOtGTDkGxGtJaKqUgaKLJSmjq80VKaOmySi0dBkq60dKMdNge8iiHMWqwcOo5GiAHjTkktbXhXyX5D2qJkbc2c7Rgx7xHBC5k9bdOyrOFuDc7vNawvcC2tH2YgcCVcSrg5hJvMuXPJKXeWy/4Q1rf6vYNdpL8akN/VqnMrEzdt4R8nyQJdZI3U2BK5ZFbPlLAPa18txmta4rJi2fNIflFL2L30niBjaCRCg3zWEjSFbMoBVcwzWNj6wHrRjEBfnAe0ffW+Q2J5NMFISo/9RIHKb3eCZFAVlKJELbpFXKCWAUtl5XsXSdnJQZHjjXMWtbNmGTMxvCpYAMc7ElipBdgoX1m9AdrwjjLH09dfxpf9psPwMot+1b7KPkY4B4bC5URcoSyqMoNwtgBlBIFwOF6sJh78KrntXhwP70ewMf/AM1Tl7bQDgHb9lR9prZSHE1/RutTuKyYe2UB4rIvjZT9hq0va3Dn55HmrfcKzlJGouDDnpU+jHpVX+1EHJwfcPtpg7Qwn9aPfRmzUOXCk8q5sLaoba0I/WJ+8D99SNpRW0cH2/dRmzYgbipTTkPdTFxycmrhikPMfZTmzYgmXwX3CobDgjgAfAgfCiOJjHMf15UIxUf+IVs2bEqNFSzHWiXU9DS2QUryhgUnwxAv94pDRVffKNSQPbQvY+Pjxql5AcCkuDJ4AnyFHBgBqXDWHK3H200rbmaFpDyLe/Ss/IzYoTJs0MLr3T0JFvZaq02ynAvofIi9XHnb/FVeSU8zamM5dg4xM2TDkcRXQ5Q1ytx0q2Zc3zgeuopTRDr99dfk7IxrgbJtRQBljX260qbaoYWZEI56AXPW4FJaOlGGiomcpEYrBI1yg16Ag/xqudjMbAEEnlexHvppitwI99C5bqffVqUlpMhpPlFfH7KEdhnVm5qAbj8az91WpJAxsb6+etIOEboa6Q8mts5zj0jya9qJj+tf940S9pZjxlb98j7Kw4dBw1NLc/5fjXizXB6zdbtFL9I37zfjQ/2gc8WJ/ab8awHjNiRfT7Ot6TvT41do1HpTttjz+LUH6VPM3rBTMf40wKaMkjG2NqHrTBtTxNYPDiftNCXPX4GtkhPQ/pMdT7qJdpjqa88JP83205eXevf/AMWqXJCbo2p4/Cu/SnjWTEgvrf7NaNbX9UW6l9PsqH5EhWzUXanU2pg2iOTD7PtqkkEZ4EHyNMGETp8T+Nc354jRd9NNvwymlnaB6287CkCBOg+NV8QrD1VDeGtwPfQvMmajSGPYcyPL/wA1J2q3J2+I++vNTYhr63HvpYxxHzjXbYHqBtiTjnP71d+nZOUh/erzLY9v8R+NR6e/U02wPT/2jm+kf30X9qZ+G8f315hcS7DRvjUGSTrf2imzUz0p7RSnjI/7xoH23LzeT95hXmTiWF/jRDHuef2U2yTfO2n+kfT/ADN+NNXtJKP10g/aavO+kP1pTSkWvzFx4jkaUzHrB2pn+nb4feKTiNtSSaPKSOl7D3DSvMek+VKbEUpgeg31uB+NW8DtuWHRH06HUe7lXlBPRxz+P3VWS9gepxHaGdv1jD/T3R8KZD2rnXiwb/UPvFq8sXbla3nXGVgOHxrZRYbPZR9sj86ME+Bt9oqU7X3PeTTqDc+62teHGLYda4bQNNRDZ7+XtJCDpmPiBoPfR/puE/PHxr5+NoVP6QpSiSKaZuQqAz8bBfZUYfaKnjoauCQEda+e5OOqO5ThkYmzZiPdS8VGy8Cbda0FYdfsqWswI40Ly0+BMoMbXzDy1/CpjlPX7asT7PF9OvDh7jy9tJbCAXOrLwvaxU9JF4ofHUHka7qSa0ahq4nqacJbj76qEIOH9eWtGs9DNRauPD3VAl5W08r6c9Li/lcUhMT/AFc1AxLaaA69Dc68NDfXhprUjSLbYkAd0k+GQLb3O1/hQHGHpVaTONShW+uoYDyGbU+80Ac00hSRpw48gaAD2C9c+OYm9x5G4+ys0lqkITzqMVdia+G2iQLMQPZ9hvVyOQgE5r9K88sfnWlhsVYAEcOdcfLD/UC7I9gbHx048fGllMyG9wT48OXKuWQHUWPKiDVwyaAVFE66Zrr8eHjS4pGU+sTbkRofIg1aDUJNPyv2AYkXmV424c7XoJSAQVVSOoKj7aF4wRqKWkNr2PsIvwFhbpQpIwMsrZgQlwemU386CTDksFI7t9SFtapMki8geH8TRLjBwOmuUe6966qTXBiricDkOpIU8CO8R+zcX99Ikw2X/GR1yBdfIO1/O9PlmLiy5reAJPPh7R8KFpHFhwsODBwT/mOYnXysPCvTGU8TUVt3e9jewJ1BGg40CRtxUX+NXI8Uwvdbnla3t41LbQAFsjAey1Oc+gxoqti3HEW9lqS2LJFObHg8I7/bVeTFDlGPbc1UW+iaDTGEc/h+FN9LvxKn2EGs8t5UNXSZjZXFA1DlfCsbPRDEEc6nDoKNXKK7L4n31mjGmu9OPStUgoXJFZsvGmxkgG19CL+VFH3nJ5DT+vjTsEgJZuprN/h2dTQ2PslJo2Z5ZEsxUhcPLMqqFVg5dDZdS1w1rLGxuTZSGy8CzIzgAZI1lcu6Iqo4BQlpGAN8wsBqb8K3uz221hjs0joUlkmCrHG+cPhdwBGzI27fNa5YhcnDvccLDJHupIpYy6vHGvccxsjxDuyKSrA3711It3tLWFQ3BpW6sjZYMDKiP3SkhYKyvHICy2zg5GOUjMDY243pMyBhbUaWuNDY8R5eFTFDEkSRxIy5WZ2ZpN4zswVRoEUIAB43vxrq882lL8LLVmdiMOQ19AOoHd9qjh7PdQ5f8Wl+B4qfJuvhWnlpMmE45SQTx6HzHOrj5r+wlHUf1/V6ONrka21Gpvp4mwJ9wJ86GZWB17vxU/hQs62IYFTYgG4te3XlXb1Y0Wjfm1/a1j4jMAfeAfCjWOrm2dpYdpA0GHKR5EB74GZwoDyABWCAnkD46XtVETRn9W31v8us/wBTJ/kGWUcdfhXb4X0sPYTQ71Poz9b/AC6kSp9Gfrf5dTS7G/yO33ifsoC9GsqfRt9b/LrjMn0Z+t/l1qXYELIRwqzHtE89arb5Po2+t/l1O/T6Nvrf5dS4RfI76NaDEI3A08qKwRiY7+o31v8ALrRw0xYHKpNv94OH1deefgS4f/TV+RdyChsKqLtBb2Nx+2P+ynX8D++P+yufxVy1/P8AQ/sMy1XxWXQEasbCjMhHBT++Py6pTYgHihOuUfKDja5I+T5dfGr8fjt/Zfz/AEb9hDgD1b8+Zvbl959tAxOnevpf5+n+U5lGvlceNWlKXBKaAgkb3VlB1UWTQkaX5V2154ZJ5XgURRFhkjPFAI0BU2v84Mb31vfnXttUPvgp7w1BkNdIlulLNBqC3hoWObS1/LjQ3rZ7KbTWGWUtKYS+GmhjlAcmOV8mR/kwXHqkXUE61a5JekYjQrfUEe+/uoWgXqR516HtHtYOcJlnOIkgjdXmIk7zNO8iC8wDtlRgNR5VhzyFmLE6m3K3ABRa3QAD2UvRBYxnZpo8NDiN9CyzM6hAzGQFCubMLW0zLex0uPG2auG6/Ct/aGPgbA4aFN9vonmZs2TdfLGMtlI7x/uxbQWub30viE0t9AkB6OPGo9H8aZeootjQ/Z62DcwPiT/Cjwfq+00cUWSI34kX/Cl4Y90eVcPI9FMsCiBpQNEDXnZI0NUhqVeoBooR2epzUomoL6imhGHXQikLhyhuhHEGxIAuDocx9Xz5dadm0PWmSYVwVuNPcfZVQck9CdNhM5ujoHOpQyRyXPM3RiSfOszEJkOVhlbjbiP4VcxBUGxOtzbrpyJHA1Yx2LTKFnXNcAgqe+viTY38q7qVspK0ZSm+tGr+VTi9nFBmjbPH1HEX4BxypcBV9OB68j50uuQoaD412aobDkC+hHG4N+HhQA34UFVQzNXUIA50O9HWgwy1dekmYVy4u3LSmmAZFNjxTLwNVGxOvCo9IPhWxvkDZjx5K9CTYc7k86qM+psdF7o8T84+01GEkORpDxHdT/UdK4RWUW16/fUqKiUQi3NtB5sqj3sQKKYnQFg1hYWdZAAOABViB5Uu9S9tOPDW9uPO1uXnXT0YW6XoQtudGaE02Y6oqCa4VgOVrcKJ5yf6FRk8ajTz+FYlg0QQ+FvGhMnsqL0kjEdRxv7P41BkHh7v40o1F61ILNoi6sTrZCbcb2W9vCshccALBT7/AOFacsmVX/4bD3lVrz96hRT5Oki9+kPA+8fhRjaQ6N7x+FZ96gmnCPRJpDaSdG+FEm0U00Pjc8PhrWXeotW+OIo0xtNdbqSPO49ugohtZdLoLgHr7La1lGiy04RNbNVNsix0sb8gPV0sNeJ41obN2ijrIZJCuRcyqFY7wgjQtqqDzBvoOdebFERRiitlnGYzO3BALkiyRodepRRf20h5iaAJRBbVRlEu7M2hkcZrlToRcga/AjnY1e2nsYWEkGoPrL0PVeo+zx41igVpbK2mY9DwPw/hUvtFpFePNlK6rx9vUedIII61uYzAq93jOp1IvoPEW/r7sci97izDrQmZqhRoaIjWhqiWTeozVxFdasSFUxoSQBxJoFFa2zYBGplf9kdTQ3SFKzsWQmVBwQXPi5oYp71Sxc12+J8zSkmI4VLhaM+TXHXunzVWHuYEfClzrc3so8lRB7kAB86opiz505caDxqUpx4Cx0uHy+sdfC5+PCkGrCvcWvS2i6UqXY2hd6EmidCKC9VZjr1FTUUgQag0VCaSWQaipqKQLmNkIRrG2iof27sR7gKyKu7RkNh/nZm8LL3F+w1RojwWz12w8J6ThwsThZYAxfDkx5cWrOSrIH7okUsEJNzYpl17pyNvxm8bNEMPdSm5y5GjyMeJ9aUHMLSPdjqCTkvWx2UgcYWV4o8DO8jtC8eIMYlEIjSTOmeZO6WNu6M1146aeQXToPAC1vDrp411b0c0vxDsPEGZVZgikgFiGYKP8RCgkgdAL1vY3sfu4YJlxCSRzzLAmWKdHN/WkRJVUyKpsLrzIFeczVo4vbskkkEjZc2HSGJNDbLBYpcX1Jtra1/CpVey3fo2JOzQzTKMNiEEayEPvIpHVolJYzRKNASpBAN1vzsb+ZFeln/2gYhs91iGZZl/W2UYjeb3KDJ1kcgG4BPCvMgVpV6CF+wrUQFArUV6g6hWrrUOauvQNoOoJ6VF669YbRbwO0GjYdOY86v46JZEzoPdyPMeVYoNXdnbRyGx1U/1cUV7C0Ur1GevUfo2CQFzewF+7YH4cdaxcRPCNEjJ8XYn4LaspegaKIarKbPkIuRlXqxyj41LbRbLlXKgtbugC/meNVpWLcSSepNz8aog9xiIEMMXdwpznCIoigQTyFgMwibOS7plIcFUzF9S2lZWA2Q2KjE8s0UMRkEClxIQZSofIqxqxChWBLGw186q7Q7XTTRbpggW0AJAe5GGQpFbMxCGxNyoF+dBgu1WJgw4hgleJd6ZyY2eNyxRY8rMrC6WQG1uNdHi3s5LJIiTs5IDjAxVWwlt6tyblplhshGh7zX8qHEbD3TwCWVEWaBMTnyyMERw5UMqKWJ7ltAeIp0faqUT4mV44ZPStZkdWMZ+UEosFcMLMAR3vfVTbW2JMS4Z0RFSJYEWNSqLGgIVVBJPzjqSTrRobZe212Z9HnWATxyyFlQhFlUIXCGO7OoBuJF4XtzqztXsiIknYTxSnDSLDMqrMpVnd4xYyIA4zow0PjWXituvNiDO4AkJRu6LKDGqIlgb8o1PvrR2p2reZJl3UEe/kWWZo0cPI6MzgsWdgO87HugcaG1sNmLG1qes16QReuBtXFpMssE1DAHiPdSGltUrLppU0/QXQZi6G/20pzYX9tR6QedSxJuDw5VafY5HoNo9kDD6QPSIXlwyCSaILMCqkxqbOyBGIMqcDzrFmwuVFfOpzfNB7w48R7NfEjjy2cf2skmE2aPDrJOgSaVY3EkigobG7lRcxpeyjhyrz4ro3H0EbfJ16i1deuvQYDaekhXkgCDlwGvxJqpRyyFmLHiST7zQXqkijZ7O7XbDMXs4ik+SkZVTNluHyxvIjKrAhSdCSPO9N7a7RinxsskLO6Gy52ygyZFyCQKqJlBULoRe9zzra/2ez7+KbBlBMb+kRRmGNxmssczmRlYoRGFsAup5157tPsYYbEFEEwiZRJEZ1VJWjNwGZRw7yuNQDpqBwq3wQqyMxOIve1xfkbX1A8bVc2nLhyF9HjnTjm3ssctxpbLkjS3Pjfjyqip1FzYX48bC+ptzt0ra7W7Giw00awSPLHJh4Zw7gKx3qlvVHqjQaG5HU1NaKfJ6bE9pF/R88MuN9IkeIKvymOlzNvUa27niWOKygjOrXFtONW+zHbVEw2HilxUSQpGyOijaEeKAvIQEMR3LsSVIY242I0ryO2NiQxYLCYiKV5GnaZZAVyqjRbruoOJtvCC17G2gFXezGx8FPE7z+kxLCoM0wlgEYZy26SOIwl2ZipAXNyJuKu3ZFKjzeGiDXDOqWQt3g9mYC4RcinvHgL2HUivQ9jtqrCuLHpHosksSJFN8r3WWdHcZolZ1ugI0GvOvMit/snsWLEGczM6rFGJNHjhUkyLHZ5pVZIx3tLjvHQVC50W+Nmxjdvq20MJIuLUNHh44pcW0csgMoWUSSBWTeO1nADFQcwHAC9T2y29HLLhQmIGJggcEMxxEmIYZ0aRp2njUd4LoiXAset6Q/ZGD9IwYZXm3MsSzFrxuwvG7kJKqiN4+5/ehco71wcpvV7SbDggjw8sTOyyNIrDfQYhQI8l8k0KKmYhj3SCRoeBtVOyVjaNztP2jSWHHqcb6UJ543w0dsSdyizSO397Gqx/JlVspPC3CrOG7XRjCGOWVP/ZPAsUb4+xfcFI74doRBnzEFmzcQSDWUdl4VcG2IhMmjRCxmw+JKiXMPldzGjQEW+de5OXjWjh+ymbCyzFszLCMQuV4DGFzIMkl2L58jFrAKBYC7E2GuVmqNclLsBt4YYIZcXkjEgbdb3HpkAcl23cMTRS5uOVmsbWNrmkdle0IhOKG+jjWVwwYvi8NKbNIRkbCRvlUhtUNhe1r2rpOz8MuGxTl2SWFFkRFAysGljjLOx4C72yix0ve1Uez2x8GyTHGTPEUKBMpKIwYOWLOIJbEWFhYX1oi26GSSss9pe0UcuPmkibNG4jF+9qywxo7d8BjdlbUgE8TxrHxuBDd5PMj8KjtNsoYbFSRJmyqEZSziQlXjSRWzKiAghgfVBFwDrSMHjcpsTp9lc5LdnSPFFW9SiE3sL2BY+CjiT4CtLE4VZBcaHryNLwWFKb7N9BNp7BrWjsJaEjab39WK3E/IYfh9XQHaz9IvqMN+XTFhiFyJpNdD8gvD6+lmCD6aX6hfz66b7OeghtZukX1GG/Lpi7SfpF9Rh/y6BcHCHQNK+Usuc7pUsh4sGEj3PhalQRRZQWlkVrAkCFWAPMA74X87CtT7N+w79KtfURePyGH/LoztJrcIvqMP+XXR4eE67xz/wDAv59C+EjH62X6hPz6nfYaLbbbTJph4RKRlL2BSw5pARkSQ821GmgBJNUztZukX1GH/Lr2hwOz2YACOOSPZucqbGOaRsFnEinguISXip46EagivDbuD6aT6hfz6vF9gmhw2o1vVi+ow35dcu0mPARfUYb8ulJBDyml/wDrr+fTY4YQR8q9syg3iC2UsAxuJW4Lc+qeFS0+zaJGPf8A3X1GG/LqU2g/MRfUYf8ALqFMJJG9fiQLRBhlDEKcxlW9xY8Bxo2hi+lk+oX8+peXYAvtB+kX1OH/AC6r2tbMLXAYeKngR4GrAjiOm9k+oX8+lbUGsP8Ay8P/AEmti2tswB0qfI/Ckq2mtQHNRsqxBohwqK6urOiLWzsU8ZlKOyEwyqSpKkqU1BI5HpVntFj5JnjaWR5G3KDM7M7W1NrsSbXJ95rq6rX1If2M6FrMpGlmB9uYV6LtltOWXdb2WSTKXtndntcLe2Y6VNdQvqxf2Qzau1ZmwKRtLK0YWKyF2KC1rWUmwtasPDzsIJlDEKzRFlucrFS+UsOBtc26Xrq6l8hHg7ZczKZMrFbwyKbEi6lbMptxB6Vd7LbQkinvFI8ZZGBKMyEjQ2OU6i9dXVMfRUvY7FbXmOOEpmlMiuih875wuVRYNe4FmOniaZ2n2rNJLDvJZHy2K5nZspzi5W50Og4dBXV1PZPtfoWe1m2p5IlR55nQuCVaR2UkKxFwTbQ1k7DkK7wKSAyWaxtmG8VrNbiLgH2Curq0uRh9T1GD2rNGHEcsiBjdgrsoJygagHXQAeys7ZG0pYZmEUkkQaJcwR2QHK3duFIva5t511dUx/xNL/IwNq4p5JpXkdnYubsxLMbaC5Op0AHsqqKmuqXyX6NHZvA+dXD6kn/Bm/6RU11ZcjL6nn5Pv/GlmorqSUHDXRmurqRRANMxDG51rq6t7IIK9341V5V1dREGWo+AoMQa6uoXIARcRWk3Corq0+UYpnjVrap/uv8Al4f+k11dVrgPZThNMJrq6ofJj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0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27161"/>
            <a:ext cx="4572000" cy="2285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DJI 2212/920</a:t>
            </a:r>
          </a:p>
          <a:p>
            <a:r>
              <a:rPr lang="en-US" dirty="0" smtClean="0"/>
              <a:t>Max Current: 30A</a:t>
            </a:r>
          </a:p>
          <a:p>
            <a:r>
              <a:rPr lang="en-US" dirty="0" smtClean="0"/>
              <a:t>KV Rating: 920</a:t>
            </a:r>
          </a:p>
          <a:p>
            <a:r>
              <a:rPr lang="en-US" dirty="0" smtClean="0"/>
              <a:t>Weight: 56g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027" name="Picture 3" descr="C:\Users\Cobra\Desktop\CDR Pics\Multistar 2213 935K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17921"/>
            <a:ext cx="3251941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3713160"/>
            <a:ext cx="4191000" cy="2285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Multistar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2213-935KV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Max Current: 15A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KV Rating: 935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Weight: 55g</a:t>
            </a:r>
          </a:p>
          <a:p>
            <a:endParaRPr lang="en-US" u="sng" dirty="0"/>
          </a:p>
        </p:txBody>
      </p:sp>
      <p:pic>
        <p:nvPicPr>
          <p:cNvPr id="4" name="Picture 2" descr="https://encrypted-tbn0.gstatic.com/shopping?q=tbn:ANd9GcTjsit6ar18krxCaU-YtnwQRxZ0RyV0Qyr4i8QtbArMNPHUao5sHhYvURbK2TU1QA1imij6knKa&amp;usqp=C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970" y="1846729"/>
            <a:ext cx="2895600" cy="16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91600" cy="884238"/>
          </a:xfrm>
        </p:spPr>
        <p:txBody>
          <a:bodyPr>
            <a:noAutofit/>
          </a:bodyPr>
          <a:lstStyle/>
          <a:p>
            <a:r>
              <a:rPr lang="en-US" sz="4400" dirty="0" smtClean="0"/>
              <a:t>Specifications and Requirements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534400" cy="5410200"/>
          </a:xfrm>
        </p:spPr>
        <p:txBody>
          <a:bodyPr>
            <a:normAutofit fontScale="40000" lnSpcReduction="20000"/>
          </a:bodyPr>
          <a:lstStyle/>
          <a:p>
            <a:r>
              <a:rPr lang="en-US" sz="4800" b="1" dirty="0" smtClean="0">
                <a:effectLst/>
              </a:rPr>
              <a:t>Mobile Platform</a:t>
            </a:r>
            <a:endParaRPr lang="en-US" sz="4800" dirty="0" smtClean="0">
              <a:effectLst/>
            </a:endParaRPr>
          </a:p>
          <a:p>
            <a:pPr lvl="1"/>
            <a:r>
              <a:rPr lang="en-US" sz="4800" dirty="0"/>
              <a:t>Ability to charge the quadcopter </a:t>
            </a:r>
            <a:endParaRPr lang="en-US" sz="4800" dirty="0" smtClean="0"/>
          </a:p>
          <a:p>
            <a:pPr lvl="1"/>
            <a:r>
              <a:rPr lang="en-US" sz="4800" dirty="0" smtClean="0"/>
              <a:t>Real </a:t>
            </a:r>
            <a:r>
              <a:rPr lang="en-US" sz="4800" dirty="0"/>
              <a:t>time location between the quadcopter and the mobile </a:t>
            </a:r>
            <a:r>
              <a:rPr lang="en-US" sz="4800" dirty="0" smtClean="0"/>
              <a:t>platform up </a:t>
            </a:r>
            <a:r>
              <a:rPr lang="en-US" sz="4800" dirty="0"/>
              <a:t>to 1 </a:t>
            </a:r>
            <a:r>
              <a:rPr lang="en-US" sz="4800" dirty="0" smtClean="0"/>
              <a:t>meter </a:t>
            </a:r>
            <a:endParaRPr lang="en-US" sz="4800" dirty="0"/>
          </a:p>
          <a:p>
            <a:pPr lvl="1"/>
            <a:r>
              <a:rPr lang="en-US" sz="4800" dirty="0"/>
              <a:t>Automated landing guidance system to allow the quadcopter to charge itself</a:t>
            </a:r>
          </a:p>
          <a:p>
            <a:pPr lvl="1"/>
            <a:r>
              <a:rPr lang="en-US" sz="4800" dirty="0"/>
              <a:t>A turret defense system on the mobile </a:t>
            </a:r>
            <a:r>
              <a:rPr lang="en-US" sz="4800" dirty="0" smtClean="0"/>
              <a:t>platform to </a:t>
            </a:r>
            <a:r>
              <a:rPr lang="en-US" sz="4800" dirty="0"/>
              <a:t>protect the quadcopter during charging </a:t>
            </a:r>
          </a:p>
          <a:p>
            <a:pPr lvl="1"/>
            <a:r>
              <a:rPr lang="en-US" sz="4800" dirty="0"/>
              <a:t>Ability to navigate through rough </a:t>
            </a:r>
            <a:r>
              <a:rPr lang="en-US" sz="4800" dirty="0" smtClean="0"/>
              <a:t>terrain</a:t>
            </a:r>
            <a:r>
              <a:rPr lang="en-US" sz="4800" dirty="0" smtClean="0">
                <a:effectLst/>
              </a:rPr>
              <a:t> </a:t>
            </a:r>
          </a:p>
          <a:p>
            <a:pPr lvl="1"/>
            <a:r>
              <a:rPr lang="en-US" sz="4800" dirty="0" smtClean="0"/>
              <a:t>Ability to lock down the quadcopters while not in flight</a:t>
            </a:r>
            <a:endParaRPr lang="en-US" sz="4800" dirty="0" smtClean="0">
              <a:effectLst/>
            </a:endParaRPr>
          </a:p>
          <a:p>
            <a:pPr marL="457200" lvl="1" indent="0">
              <a:buNone/>
            </a:pPr>
            <a:endParaRPr lang="en-US" sz="4800" dirty="0" smtClean="0">
              <a:effectLst/>
            </a:endParaRPr>
          </a:p>
          <a:p>
            <a:r>
              <a:rPr lang="en-US" sz="4800" b="1" dirty="0" smtClean="0">
                <a:effectLst/>
              </a:rPr>
              <a:t>Mobile Platform Control Terminal</a:t>
            </a:r>
            <a:r>
              <a:rPr lang="en-US" sz="4800" dirty="0" smtClean="0">
                <a:effectLst/>
              </a:rPr>
              <a:t> </a:t>
            </a:r>
          </a:p>
          <a:p>
            <a:pPr lvl="1"/>
            <a:r>
              <a:rPr lang="en-US" sz="4800" dirty="0"/>
              <a:t>Wirelessly Control the </a:t>
            </a:r>
            <a:r>
              <a:rPr lang="en-US" sz="4800" dirty="0" smtClean="0"/>
              <a:t>mobile platform</a:t>
            </a:r>
            <a:endParaRPr lang="en-US" sz="4800" dirty="0"/>
          </a:p>
          <a:p>
            <a:pPr lvl="1"/>
            <a:r>
              <a:rPr lang="en-US" sz="4800" dirty="0"/>
              <a:t>View all of the real time data streaming from the mobile platform</a:t>
            </a:r>
          </a:p>
          <a:p>
            <a:pPr lvl="1"/>
            <a:r>
              <a:rPr lang="en-US" sz="4800" dirty="0"/>
              <a:t>Communicate with the Quadcopter control terminal</a:t>
            </a:r>
          </a:p>
          <a:p>
            <a:pPr lvl="1"/>
            <a:r>
              <a:rPr lang="en-US" sz="4800" dirty="0"/>
              <a:t>Utilize both hardware and software based control systems</a:t>
            </a:r>
          </a:p>
          <a:p>
            <a:pPr lvl="1"/>
            <a:r>
              <a:rPr lang="en-US" sz="4800" dirty="0"/>
              <a:t>Have a touchscreen LCD display for control and </a:t>
            </a:r>
            <a:r>
              <a:rPr lang="en-US" sz="4800" dirty="0" smtClean="0"/>
              <a:t>monitoring</a:t>
            </a:r>
          </a:p>
          <a:p>
            <a:pPr lvl="1"/>
            <a:r>
              <a:rPr lang="en-US" sz="4800" dirty="0" smtClean="0"/>
              <a:t>Secure User authentication </a:t>
            </a:r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95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Propellers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81400" cy="3124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APC 1047SF Props</a:t>
            </a:r>
          </a:p>
          <a:p>
            <a:r>
              <a:rPr lang="en-US" dirty="0" smtClean="0"/>
              <a:t>10” diameter</a:t>
            </a:r>
          </a:p>
          <a:p>
            <a:r>
              <a:rPr lang="en-US" dirty="0" smtClean="0"/>
              <a:t>4.7” pitch</a:t>
            </a:r>
          </a:p>
          <a:p>
            <a:r>
              <a:rPr lang="en-US" dirty="0" smtClean="0"/>
              <a:t>6500 RPM limit</a:t>
            </a:r>
          </a:p>
          <a:p>
            <a:r>
              <a:rPr lang="en-US" dirty="0" smtClean="0"/>
              <a:t>Estimated Max Thrust: approx. 750-800g (each)</a:t>
            </a:r>
            <a:endParaRPr lang="en-US" dirty="0"/>
          </a:p>
        </p:txBody>
      </p:sp>
      <p:pic>
        <p:nvPicPr>
          <p:cNvPr id="2051" name="Picture 3" descr="C:\Users\Cobra\Desktop\CDR Pics\LP10047S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0200"/>
            <a:ext cx="4601688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96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</a:t>
            </a:r>
            <a:endParaRPr lang="en-US" dirty="0"/>
          </a:p>
        </p:txBody>
      </p:sp>
      <p:pic>
        <p:nvPicPr>
          <p:cNvPr id="3074" name="Picture 2" descr="C:\Users\Cobra\Desktop\CDR Pics\f450-frame-ki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DJI Flame Wheel </a:t>
            </a:r>
            <a:r>
              <a:rPr lang="en-US" sz="2800" b="1" dirty="0" smtClean="0"/>
              <a:t>F450</a:t>
            </a:r>
          </a:p>
          <a:p>
            <a:r>
              <a:rPr lang="en-US" sz="2800" dirty="0" smtClean="0"/>
              <a:t>Fiberglass</a:t>
            </a:r>
          </a:p>
          <a:p>
            <a:r>
              <a:rPr lang="en-US" sz="2800" dirty="0" smtClean="0"/>
              <a:t>Weighs 282g</a:t>
            </a:r>
          </a:p>
          <a:p>
            <a:r>
              <a:rPr lang="en-US" sz="2800" dirty="0" smtClean="0"/>
              <a:t>Diagonal Wheelbase 450mm</a:t>
            </a:r>
          </a:p>
          <a:p>
            <a:r>
              <a:rPr lang="en-US" sz="2800" i="1" u="sng" dirty="0" smtClean="0"/>
              <a:t>VERY STRONG</a:t>
            </a:r>
          </a:p>
          <a:p>
            <a:r>
              <a:rPr lang="en-US" sz="2800" dirty="0" smtClean="0"/>
              <a:t>Built-in PCB for power distribution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3534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obra\Desktop\CDR Pics\dji-30a-opto-esc-245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76600"/>
            <a:ext cx="4732867" cy="35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 Speed Controls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ESC 30A OPTO</a:t>
            </a:r>
          </a:p>
          <a:p>
            <a:r>
              <a:rPr lang="en-US" dirty="0" smtClean="0"/>
              <a:t>Max Current: 30A</a:t>
            </a:r>
          </a:p>
          <a:p>
            <a:r>
              <a:rPr lang="en-US" dirty="0" smtClean="0"/>
              <a:t>OPTO-coupled for noise isolation</a:t>
            </a:r>
          </a:p>
          <a:p>
            <a:r>
              <a:rPr lang="en-US" dirty="0" smtClean="0"/>
              <a:t>No calibration required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534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4920"/>
          </a:xfrm>
        </p:spPr>
        <p:txBody>
          <a:bodyPr/>
          <a:lstStyle/>
          <a:p>
            <a:r>
              <a:rPr lang="en-US" dirty="0" smtClean="0"/>
              <a:t>Li-Po 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4343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err="1"/>
              <a:t>Turnigy</a:t>
            </a:r>
            <a:r>
              <a:rPr lang="en-US" sz="2000" b="1" dirty="0"/>
              <a:t> 5000mAh </a:t>
            </a:r>
            <a:r>
              <a:rPr lang="en-US" sz="2000" b="1" dirty="0" smtClean="0"/>
              <a:t>3S</a:t>
            </a:r>
          </a:p>
          <a:p>
            <a:r>
              <a:rPr lang="en-US" sz="2000" dirty="0" smtClean="0"/>
              <a:t>3 Cells</a:t>
            </a:r>
          </a:p>
          <a:p>
            <a:r>
              <a:rPr lang="en-US" sz="2000" dirty="0" smtClean="0"/>
              <a:t>Nom Voltage: 11.1V</a:t>
            </a:r>
          </a:p>
          <a:p>
            <a:r>
              <a:rPr lang="en-US" sz="2000" dirty="0" smtClean="0"/>
              <a:t>Const. Discharge: 200A</a:t>
            </a:r>
          </a:p>
          <a:p>
            <a:r>
              <a:rPr lang="en-US" sz="2000" dirty="0" smtClean="0"/>
              <a:t>Peak Discharge (10sec): 250A</a:t>
            </a:r>
          </a:p>
          <a:p>
            <a:r>
              <a:rPr lang="en-US" sz="2000" dirty="0" smtClean="0"/>
              <a:t>Weight: 443g</a:t>
            </a:r>
            <a:endParaRPr lang="en-US" sz="2000" dirty="0"/>
          </a:p>
          <a:p>
            <a:r>
              <a:rPr lang="en-US" sz="2000" dirty="0" smtClean="0"/>
              <a:t>Const. Charge Rate: 25A</a:t>
            </a:r>
          </a:p>
          <a:p>
            <a:r>
              <a:rPr lang="en-US" sz="2000" dirty="0" smtClean="0"/>
              <a:t>Internal impedance:  .003 </a:t>
            </a:r>
            <a:r>
              <a:rPr lang="el-GR" sz="2000" dirty="0" smtClean="0"/>
              <a:t>Ω</a:t>
            </a:r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19600" y="1264920"/>
            <a:ext cx="4343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Turnigy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nano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-tech 5000mAh 3S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 Cells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Nom Voltage: 11.1V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Const. Discharge: 175A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Peak Discharge (10sec): 350A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Weight: 409g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Const. Charge Rate: 40A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Internal impedance:  .0012 </a:t>
            </a:r>
            <a:r>
              <a:rPr lang="el-G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Ω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5122" name="Picture 2" descr="C:\Users\Cobra\Desktop\CDR Pics\Nano Battery N5000.3S.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4793994"/>
            <a:ext cx="2720975" cy="199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Cobra\Desktop\CDR Pics\Turnigy T5000-3-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93994"/>
            <a:ext cx="2763114" cy="199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88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Quad Power Flow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00200"/>
            <a:ext cx="6525004" cy="4727766"/>
          </a:xfrm>
        </p:spPr>
      </p:pic>
    </p:spTree>
    <p:extLst>
      <p:ext uri="{BB962C8B-B14F-4D97-AF65-F5344CB8AC3E}">
        <p14:creationId xmlns:p14="http://schemas.microsoft.com/office/powerpoint/2010/main" val="141298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Flight Controller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a working flight controller we need several components</a:t>
            </a:r>
          </a:p>
          <a:p>
            <a:pPr lvl="1"/>
            <a:r>
              <a:rPr lang="en-US" dirty="0" smtClean="0"/>
              <a:t>Processor, accelerometer, gyroscope, on board programming, GPS, compass, and data logging</a:t>
            </a:r>
          </a:p>
          <a:p>
            <a:r>
              <a:rPr lang="en-US" dirty="0" smtClean="0"/>
              <a:t>Controls motor speed</a:t>
            </a:r>
          </a:p>
          <a:p>
            <a:r>
              <a:rPr lang="en-US" dirty="0" smtClean="0"/>
              <a:t>Allows for autonomous features</a:t>
            </a:r>
          </a:p>
        </p:txBody>
      </p:sp>
      <p:pic>
        <p:nvPicPr>
          <p:cNvPr id="2050" name="Picture 2" descr="http://baskindustries.com/aerospace_NEW/wp-content/uploads/2013/07/apm2.5-t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750733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pi.ning.com/files/It3-odgnrfRJMrSqR*yRVfWUv6TTedhJpJL-*Cqy5S3Gdu2-Kl67pNsyotsCGxYaOnZ9oRA2cTW39aoGezL-VwzzxbN9rxsk/apm25_sidepinsxt60ed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962400"/>
            <a:ext cx="23241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97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Flight Controller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Part Explanation </a:t>
            </a:r>
          </a:p>
          <a:p>
            <a:pPr lvl="1"/>
            <a:r>
              <a:rPr lang="en-US" sz="2400" dirty="0" smtClean="0"/>
              <a:t>Gyroscope and Accelerometer</a:t>
            </a:r>
          </a:p>
          <a:p>
            <a:pPr lvl="2"/>
            <a:r>
              <a:rPr lang="en-US" sz="2400" dirty="0" smtClean="0"/>
              <a:t>Gives us our roll and pitch orientations</a:t>
            </a:r>
            <a:endParaRPr lang="en-US" sz="2400" dirty="0"/>
          </a:p>
          <a:p>
            <a:pPr lvl="1"/>
            <a:r>
              <a:rPr lang="en-US" sz="2400" dirty="0" smtClean="0"/>
              <a:t>Compass</a:t>
            </a:r>
          </a:p>
          <a:p>
            <a:pPr lvl="2"/>
            <a:r>
              <a:rPr lang="en-US" sz="2400" dirty="0" smtClean="0"/>
              <a:t>Gives us our yaw orientations</a:t>
            </a:r>
          </a:p>
          <a:p>
            <a:pPr lvl="1"/>
            <a:r>
              <a:rPr lang="en-US" sz="2400" dirty="0" smtClean="0"/>
              <a:t>Altimeter</a:t>
            </a:r>
          </a:p>
          <a:p>
            <a:pPr lvl="2"/>
            <a:r>
              <a:rPr lang="en-US" sz="2400" dirty="0" smtClean="0"/>
              <a:t>Gives us our altitude from the ground</a:t>
            </a:r>
          </a:p>
        </p:txBody>
      </p:sp>
      <p:pic>
        <p:nvPicPr>
          <p:cNvPr id="18" name="Picture 17" descr="yaw_pitch_roll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09800" y="4724400"/>
            <a:ext cx="44958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4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Flight Controller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799"/>
          </a:xfrm>
        </p:spPr>
        <p:txBody>
          <a:bodyPr>
            <a:normAutofit/>
          </a:bodyPr>
          <a:lstStyle/>
          <a:p>
            <a:r>
              <a:rPr lang="en-US" b="1" dirty="0" smtClean="0"/>
              <a:t>APM 2.6 for prototyping</a:t>
            </a:r>
          </a:p>
          <a:p>
            <a:pPr lvl="1"/>
            <a:r>
              <a:rPr lang="en-US" sz="2400" dirty="0" smtClean="0"/>
              <a:t>Able to get it for &lt;$100 locally</a:t>
            </a:r>
          </a:p>
          <a:p>
            <a:pPr lvl="1"/>
            <a:r>
              <a:rPr lang="en-US" sz="2400" dirty="0" smtClean="0"/>
              <a:t>Specs work for our application</a:t>
            </a:r>
          </a:p>
          <a:p>
            <a:pPr lvl="1"/>
            <a:r>
              <a:rPr lang="en-US" sz="2400" dirty="0" smtClean="0"/>
              <a:t>Mission Planner software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275099"/>
              </p:ext>
            </p:extLst>
          </p:nvPr>
        </p:nvGraphicFramePr>
        <p:xfrm>
          <a:off x="304800" y="3581400"/>
          <a:ext cx="8686800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143000"/>
                <a:gridCol w="914400"/>
                <a:gridCol w="1028700"/>
                <a:gridCol w="1057275"/>
                <a:gridCol w="1057275"/>
                <a:gridCol w="1057275"/>
                <a:gridCol w="128587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Controller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Processor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Clock</a:t>
                      </a:r>
                      <a:r>
                        <a:rPr lang="en-US" sz="1400" baseline="0" dirty="0" smtClean="0"/>
                        <a:t> Speed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GPIO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UART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PWM Channels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Retail</a:t>
                      </a:r>
                    </a:p>
                    <a:p>
                      <a:r>
                        <a:rPr lang="en-US" sz="1400" dirty="0" smtClean="0"/>
                        <a:t>Price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APM </a:t>
                      </a:r>
                      <a:r>
                        <a:rPr lang="en-US" dirty="0" smtClean="0"/>
                        <a:t>2.6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Atmega 2560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8KB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$240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Pixhawk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Cortex</a:t>
                      </a:r>
                      <a:r>
                        <a:rPr lang="en-US" baseline="0" dirty="0" smtClean="0"/>
                        <a:t> M4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168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256 KB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$280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773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Flight Controller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029200" y="1447800"/>
          <a:ext cx="3657600" cy="451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</a:tblGrid>
              <a:tr h="645760">
                <a:tc>
                  <a:txBody>
                    <a:bodyPr/>
                    <a:lstStyle/>
                    <a:p>
                      <a:r>
                        <a:rPr lang="en-US" dirty="0" smtClean="0"/>
                        <a:t>Part</a:t>
                      </a:r>
                      <a:endParaRPr lang="en-US" dirty="0"/>
                    </a:p>
                  </a:txBody>
                  <a:tcPr marL="179555" marR="17955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Part #</a:t>
                      </a:r>
                      <a:endParaRPr lang="en-US" dirty="0"/>
                    </a:p>
                  </a:txBody>
                  <a:tcPr marL="179555" marR="179555"/>
                </a:tc>
              </a:tr>
              <a:tr h="645760">
                <a:tc>
                  <a:txBody>
                    <a:bodyPr/>
                    <a:lstStyle/>
                    <a:p>
                      <a:r>
                        <a:rPr lang="en-US" dirty="0" smtClean="0"/>
                        <a:t>Processor</a:t>
                      </a:r>
                      <a:endParaRPr lang="en-US" dirty="0"/>
                    </a:p>
                  </a:txBody>
                  <a:tcPr marL="179555" marR="17955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Atmega</a:t>
                      </a:r>
                      <a:r>
                        <a:rPr lang="en-US" baseline="0" dirty="0" smtClean="0"/>
                        <a:t> 2560</a:t>
                      </a:r>
                      <a:endParaRPr lang="en-US" dirty="0"/>
                    </a:p>
                  </a:txBody>
                  <a:tcPr marL="179555" marR="179555"/>
                </a:tc>
              </a:tr>
              <a:tr h="61348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dirty="0" smtClean="0"/>
                        <a:t>Gyroscope &amp; Accelerometer</a:t>
                      </a:r>
                      <a:endParaRPr lang="en-US" dirty="0"/>
                    </a:p>
                  </a:txBody>
                  <a:tcPr marL="179555" marR="17955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MPU 6000</a:t>
                      </a:r>
                      <a:endParaRPr lang="en-US" dirty="0"/>
                    </a:p>
                  </a:txBody>
                  <a:tcPr marL="179555" marR="179555"/>
                </a:tc>
              </a:tr>
              <a:tr h="645760">
                <a:tc>
                  <a:txBody>
                    <a:bodyPr/>
                    <a:lstStyle/>
                    <a:p>
                      <a:r>
                        <a:rPr lang="en-US" dirty="0" smtClean="0"/>
                        <a:t>Compass</a:t>
                      </a:r>
                      <a:endParaRPr lang="en-US" dirty="0"/>
                    </a:p>
                  </a:txBody>
                  <a:tcPr marL="179555" marR="179555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HMC5883L</a:t>
                      </a:r>
                      <a:endParaRPr lang="en-US" dirty="0"/>
                    </a:p>
                  </a:txBody>
                  <a:tcPr marL="179555" marR="179555"/>
                </a:tc>
              </a:tr>
              <a:tr h="645760">
                <a:tc>
                  <a:txBody>
                    <a:bodyPr/>
                    <a:lstStyle/>
                    <a:p>
                      <a:r>
                        <a:rPr lang="en-US" dirty="0" smtClean="0"/>
                        <a:t>Altimeter</a:t>
                      </a:r>
                    </a:p>
                  </a:txBody>
                  <a:tcPr marL="179555" marR="179555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MS5611</a:t>
                      </a:r>
                      <a:endParaRPr lang="en-US" dirty="0"/>
                    </a:p>
                  </a:txBody>
                  <a:tcPr marL="179555" marR="179555"/>
                </a:tc>
              </a:tr>
              <a:tr h="645760">
                <a:tc>
                  <a:txBody>
                    <a:bodyPr/>
                    <a:lstStyle/>
                    <a:p>
                      <a:r>
                        <a:rPr lang="en-US" dirty="0" smtClean="0"/>
                        <a:t>Data logging</a:t>
                      </a:r>
                      <a:endParaRPr lang="en-US" dirty="0"/>
                    </a:p>
                  </a:txBody>
                  <a:tcPr marL="179555" marR="179555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AT45DB161D-MU</a:t>
                      </a:r>
                      <a:endParaRPr lang="en-US" dirty="0"/>
                    </a:p>
                  </a:txBody>
                  <a:tcPr marL="179555" marR="179555"/>
                </a:tc>
              </a:tr>
              <a:tr h="645760">
                <a:tc>
                  <a:txBody>
                    <a:bodyPr/>
                    <a:lstStyle/>
                    <a:p>
                      <a:r>
                        <a:rPr lang="en-US" dirty="0" smtClean="0"/>
                        <a:t>Telemetry</a:t>
                      </a:r>
                      <a:endParaRPr lang="en-US" dirty="0"/>
                    </a:p>
                  </a:txBody>
                  <a:tcPr marL="179555" marR="17955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XBee Pro</a:t>
                      </a:r>
                      <a:endParaRPr lang="en-US" dirty="0"/>
                    </a:p>
                  </a:txBody>
                  <a:tcPr marL="179555" marR="179555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3400" y="13716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14478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sz="2400" dirty="0"/>
          </a:p>
        </p:txBody>
      </p:sp>
      <p:pic>
        <p:nvPicPr>
          <p:cNvPr id="7" name="Picture 6" descr="Block diagram pi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371600"/>
            <a:ext cx="4495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1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0" y="25400"/>
            <a:ext cx="8229600" cy="762000"/>
          </a:xfrm>
        </p:spPr>
        <p:txBody>
          <a:bodyPr/>
          <a:lstStyle/>
          <a:p>
            <a:r>
              <a:rPr lang="en-US" dirty="0" smtClean="0"/>
              <a:t>Prototypes</a:t>
            </a:r>
            <a:endParaRPr lang="en-US" dirty="0"/>
          </a:p>
        </p:txBody>
      </p:sp>
      <p:pic>
        <p:nvPicPr>
          <p:cNvPr id="3074" name="Picture 2" descr="C:\Users\Brandon\Google Drive\Senior Design Fall 2013\Pictures\20131013_1930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01508"/>
            <a:ext cx="362131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238" y="914399"/>
            <a:ext cx="2491013" cy="332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63574"/>
            <a:ext cx="2562225" cy="2641626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343400"/>
            <a:ext cx="3752851" cy="232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40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400" y="228600"/>
            <a:ext cx="8839200" cy="6327228"/>
            <a:chOff x="152400" y="228600"/>
            <a:chExt cx="8839200" cy="6327228"/>
          </a:xfrm>
        </p:grpSpPr>
        <p:grpSp>
          <p:nvGrpSpPr>
            <p:cNvPr id="18" name="Group 17"/>
            <p:cNvGrpSpPr/>
            <p:nvPr/>
          </p:nvGrpSpPr>
          <p:grpSpPr>
            <a:xfrm>
              <a:off x="152400" y="838200"/>
              <a:ext cx="8839200" cy="5717628"/>
              <a:chOff x="152400" y="620110"/>
              <a:chExt cx="8839200" cy="5717628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52400" y="620110"/>
                <a:ext cx="2209800" cy="57150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dirty="0">
                    <a:solidFill>
                      <a:srgbClr val="4F81BD">
                        <a:lumMod val="75000"/>
                      </a:srgbClr>
                    </a:solidFill>
                  </a:rPr>
                  <a:t>September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362200" y="622738"/>
                <a:ext cx="2209800" cy="57150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dirty="0">
                    <a:solidFill>
                      <a:srgbClr val="4F81BD">
                        <a:lumMod val="75000"/>
                      </a:srgbClr>
                    </a:solidFill>
                  </a:rPr>
                  <a:t>October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572000" y="622737"/>
                <a:ext cx="2209800" cy="57150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dirty="0">
                    <a:solidFill>
                      <a:srgbClr val="4F81BD">
                        <a:lumMod val="75000"/>
                      </a:srgbClr>
                    </a:solidFill>
                  </a:rPr>
                  <a:t>November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781800" y="622738"/>
                <a:ext cx="2209800" cy="57150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dirty="0">
                    <a:solidFill>
                      <a:srgbClr val="4F81BD">
                        <a:lumMod val="75000"/>
                      </a:srgbClr>
                    </a:solidFill>
                  </a:rPr>
                  <a:t>December</a:t>
                </a:r>
              </a:p>
            </p:txBody>
          </p:sp>
        </p:grpSp>
        <p:sp>
          <p:nvSpPr>
            <p:cNvPr id="16" name="Rounded Rectangle 15"/>
            <p:cNvSpPr/>
            <p:nvPr/>
          </p:nvSpPr>
          <p:spPr>
            <a:xfrm>
              <a:off x="152400" y="1219200"/>
              <a:ext cx="4419600" cy="381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Definition – 11.1.2013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295400" y="2209800"/>
              <a:ext cx="4381500" cy="381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Research/Design – 11.15.2013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2400" y="228600"/>
              <a:ext cx="39035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Milestones for Senior Design I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295400" y="5155323"/>
              <a:ext cx="6019800" cy="381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Documentation I – 12.7.2013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676900" y="1219200"/>
              <a:ext cx="3314700" cy="381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Prototype </a:t>
              </a:r>
              <a:r>
                <a:rPr lang="en-US" dirty="0">
                  <a:solidFill>
                    <a:prstClr val="white"/>
                  </a:solidFill>
                  <a:sym typeface="Wingdings" pitchFamily="2" charset="2"/>
                </a:rPr>
                <a:t> Spring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2400" y="1707932"/>
              <a:ext cx="44196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4F81BD">
                      <a:lumMod val="75000"/>
                    </a:srgbClr>
                  </a:solidFill>
                </a:rPr>
                <a:t>Define the parameters on which the team will be focusing - all</a:t>
              </a:r>
              <a:endParaRPr lang="en-US" sz="1050" dirty="0">
                <a:solidFill>
                  <a:srgbClr val="4F81BD">
                    <a:lumMod val="75000"/>
                  </a:srgbClr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52400" y="2209800"/>
              <a:ext cx="1066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4F81BD">
                      <a:lumMod val="75000"/>
                    </a:srgbClr>
                  </a:solidFill>
                </a:rPr>
                <a:t>Initial project document</a:t>
              </a:r>
              <a:endParaRPr lang="en-US" sz="1050" dirty="0">
                <a:solidFill>
                  <a:srgbClr val="4F81BD">
                    <a:lumMod val="75000"/>
                  </a:srgbClr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295400" y="2674884"/>
              <a:ext cx="2760504" cy="121131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dirty="0">
                  <a:solidFill>
                    <a:srgbClr val="4F81BD">
                      <a:lumMod val="75000"/>
                    </a:srgbClr>
                  </a:solidFill>
                </a:rPr>
                <a:t>Research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n-US" sz="900" dirty="0">
                  <a:solidFill>
                    <a:srgbClr val="4F81BD">
                      <a:lumMod val="75000"/>
                    </a:srgbClr>
                  </a:solidFill>
                </a:rPr>
                <a:t>Landing system (optical, laser, proximity) - Brandon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n-US" sz="900" dirty="0">
                  <a:solidFill>
                    <a:srgbClr val="4F81BD">
                      <a:lumMod val="75000"/>
                    </a:srgbClr>
                  </a:solidFill>
                </a:rPr>
                <a:t>Power systems (efficiency, charging) - Ray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n-US" sz="900" dirty="0">
                  <a:solidFill>
                    <a:srgbClr val="4F81BD">
                      <a:lumMod val="75000"/>
                    </a:srgbClr>
                  </a:solidFill>
                </a:rPr>
                <a:t>Geo-positioning system (GPS, proximity) - Joe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n-US" sz="900" dirty="0">
                  <a:solidFill>
                    <a:srgbClr val="4F81BD">
                      <a:lumMod val="75000"/>
                    </a:srgbClr>
                  </a:solidFill>
                </a:rPr>
                <a:t>Wireless communication (Bluetooth, </a:t>
              </a:r>
              <a:r>
                <a:rPr lang="en-US" sz="900" dirty="0" err="1">
                  <a:solidFill>
                    <a:srgbClr val="4F81BD">
                      <a:lumMod val="75000"/>
                    </a:srgbClr>
                  </a:solidFill>
                </a:rPr>
                <a:t>WiFi</a:t>
              </a:r>
              <a:r>
                <a:rPr lang="en-US" sz="900" dirty="0">
                  <a:solidFill>
                    <a:srgbClr val="4F81BD">
                      <a:lumMod val="75000"/>
                    </a:srgbClr>
                  </a:solidFill>
                </a:rPr>
                <a:t>, other) - Ryan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16396" y="3962400"/>
              <a:ext cx="2760504" cy="10668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dirty="0">
                  <a:solidFill>
                    <a:srgbClr val="4F81BD">
                      <a:lumMod val="75000"/>
                    </a:srgbClr>
                  </a:solidFill>
                </a:rPr>
                <a:t>Design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n-US" sz="900" dirty="0" err="1">
                  <a:solidFill>
                    <a:srgbClr val="4F81BD">
                      <a:lumMod val="75000"/>
                    </a:srgbClr>
                  </a:solidFill>
                </a:rPr>
                <a:t>Quadrotor</a:t>
              </a:r>
              <a:r>
                <a:rPr lang="en-US" sz="900" dirty="0">
                  <a:solidFill>
                    <a:srgbClr val="4F81BD">
                      <a:lumMod val="75000"/>
                    </a:srgbClr>
                  </a:solidFill>
                </a:rPr>
                <a:t> (power, sensors) - Ray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n-US" sz="900" dirty="0">
                  <a:solidFill>
                    <a:srgbClr val="4F81BD">
                      <a:lumMod val="75000"/>
                    </a:srgbClr>
                  </a:solidFill>
                </a:rPr>
                <a:t>Mobile Platform (drive  &amp; charging systems) - Brandon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n-US" sz="900" dirty="0">
                  <a:solidFill>
                    <a:srgbClr val="4F81BD">
                      <a:lumMod val="75000"/>
                    </a:srgbClr>
                  </a:solidFill>
                </a:rPr>
                <a:t>Control Terminal (GUI, communication protocol) - Joe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1295400" y="5612523"/>
              <a:ext cx="6019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4F81BD">
                      <a:lumMod val="75000"/>
                    </a:srgbClr>
                  </a:solidFill>
                </a:rPr>
                <a:t>Continuous documentation of efforts - all</a:t>
              </a:r>
              <a:endParaRPr lang="en-US" sz="1050" dirty="0">
                <a:solidFill>
                  <a:srgbClr val="4F81BD">
                    <a:lumMod val="75000"/>
                  </a:srgbClr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572000" y="6072351"/>
              <a:ext cx="27432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4F81BD">
                      <a:lumMod val="75000"/>
                    </a:srgbClr>
                  </a:solidFill>
                </a:rPr>
                <a:t>Assimilating all data into a final document - Ryan</a:t>
              </a:r>
              <a:endParaRPr lang="en-US" sz="1050" dirty="0">
                <a:solidFill>
                  <a:srgbClr val="4F81BD">
                    <a:lumMod val="75000"/>
                  </a:srgbClr>
                </a:solidFill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676900" y="1707932"/>
              <a:ext cx="16383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4F81BD">
                      <a:lumMod val="75000"/>
                    </a:srgbClr>
                  </a:solidFill>
                </a:rPr>
                <a:t>PCB layout</a:t>
              </a:r>
              <a:endParaRPr lang="en-US" sz="1050" dirty="0">
                <a:solidFill>
                  <a:srgbClr val="4F81BD">
                    <a:lumMod val="75000"/>
                  </a:srgbClr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7315200" y="2171700"/>
              <a:ext cx="10668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4F81BD">
                      <a:lumMod val="75000"/>
                    </a:srgbClr>
                  </a:solidFill>
                </a:rPr>
                <a:t>Order PCBs and parts</a:t>
              </a:r>
              <a:endParaRPr lang="en-US" sz="1050" dirty="0">
                <a:solidFill>
                  <a:srgbClr val="4F81BD">
                    <a:lumMod val="7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667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23251" r="12474" b="9999"/>
          <a:stretch/>
        </p:blipFill>
        <p:spPr bwMode="auto">
          <a:xfrm>
            <a:off x="6502399" y="292260"/>
            <a:ext cx="2591489" cy="176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r="12289"/>
          <a:stretch/>
        </p:blipFill>
        <p:spPr bwMode="auto">
          <a:xfrm rot="5400000">
            <a:off x="408417" y="3248349"/>
            <a:ext cx="3309198" cy="321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685800"/>
            <a:ext cx="284479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/>
          <a:stretch/>
        </p:blipFill>
        <p:spPr bwMode="auto">
          <a:xfrm>
            <a:off x="3530599" y="498775"/>
            <a:ext cx="2844801" cy="198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19400"/>
            <a:ext cx="2913396" cy="388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93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743200"/>
            <a:ext cx="467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180" y="1743074"/>
            <a:ext cx="4401820" cy="330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8950" y="25400"/>
            <a:ext cx="8229600" cy="1117600"/>
          </a:xfrm>
        </p:spPr>
        <p:txBody>
          <a:bodyPr/>
          <a:lstStyle/>
          <a:p>
            <a:r>
              <a:rPr lang="en-US" sz="3000" dirty="0" smtClean="0"/>
              <a:t>Mobile Platform Prototype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2959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Aerial Photos: HEC</a:t>
            </a:r>
            <a:endParaRPr lang="en-US" dirty="0"/>
          </a:p>
        </p:txBody>
      </p:sp>
      <p:pic>
        <p:nvPicPr>
          <p:cNvPr id="4" name="Picture 4" descr="https://scontent-b-atl.xx.fbcdn.net/hphotos-prn2/t1/1497506_10152530451295031_1586956843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7" t="13703" r="10955" b="2963"/>
          <a:stretch/>
        </p:blipFill>
        <p:spPr bwMode="auto">
          <a:xfrm>
            <a:off x="152400" y="1295400"/>
            <a:ext cx="8839200" cy="531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8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467" y="228600"/>
            <a:ext cx="8229600" cy="1143000"/>
          </a:xfrm>
        </p:spPr>
        <p:txBody>
          <a:bodyPr/>
          <a:lstStyle/>
          <a:p>
            <a:r>
              <a:rPr lang="en-US" sz="4400" dirty="0" smtClean="0"/>
              <a:t>Aerial Photos: Light Up UCF</a:t>
            </a:r>
            <a:endParaRPr lang="en-US" sz="4400" dirty="0"/>
          </a:p>
        </p:txBody>
      </p:sp>
      <p:pic>
        <p:nvPicPr>
          <p:cNvPr id="4" name="Picture 2" descr="https://scontent-b-atl.xx.fbcdn.net/hphotos-prn2/1535653_10152530451300031_56787024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38300"/>
            <a:ext cx="8817163" cy="51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69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95811"/>
          </a:xfrm>
        </p:spPr>
        <p:txBody>
          <a:bodyPr/>
          <a:lstStyle/>
          <a:p>
            <a:r>
              <a:rPr lang="en-US" sz="4000" dirty="0" smtClean="0"/>
              <a:t>Aerial Photos: UCF From 5200 </a:t>
            </a:r>
            <a:r>
              <a:rPr lang="en-US" sz="4000" dirty="0" err="1" smtClean="0"/>
              <a:t>ft</a:t>
            </a:r>
            <a:endParaRPr lang="en-US" sz="4000" dirty="0"/>
          </a:p>
        </p:txBody>
      </p:sp>
      <p:pic>
        <p:nvPicPr>
          <p:cNvPr id="4" name="Picture 6" descr="https://fbcdn-sphotos-d-a.akamaihd.net/hphotos-ak-frc3/1491728_10152530451285031_135413510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763000" cy="557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10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6849"/>
            <a:ext cx="8229600" cy="762000"/>
          </a:xfrm>
        </p:spPr>
        <p:txBody>
          <a:bodyPr/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501" y="1223842"/>
            <a:ext cx="3657600" cy="519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1" y="1223841"/>
            <a:ext cx="3657600" cy="519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21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152400" y="304800"/>
            <a:ext cx="8991600" cy="8842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 smtClean="0">
                <a:solidFill>
                  <a:srgbClr val="2F5897"/>
                </a:solidFill>
              </a:rPr>
              <a:t>Project Progress</a:t>
            </a:r>
            <a:endParaRPr lang="en-US" sz="4400" dirty="0">
              <a:solidFill>
                <a:srgbClr val="2F5897"/>
              </a:solidFill>
            </a:endParaRPr>
          </a:p>
        </p:txBody>
      </p:sp>
      <p:graphicFrame>
        <p:nvGraphicFramePr>
          <p:cNvPr id="33" name="Chart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2807366"/>
              </p:ext>
            </p:extLst>
          </p:nvPr>
        </p:nvGraphicFramePr>
        <p:xfrm>
          <a:off x="914400" y="1189038"/>
          <a:ext cx="7305675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166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79" y="381000"/>
            <a:ext cx="8229600" cy="838200"/>
          </a:xfrm>
        </p:spPr>
        <p:txBody>
          <a:bodyPr/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610600" cy="449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95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Platform Controller</a:t>
            </a:r>
          </a:p>
          <a:p>
            <a:r>
              <a:rPr lang="en-US" dirty="0" smtClean="0"/>
              <a:t>Platform Motor Control</a:t>
            </a:r>
          </a:p>
          <a:p>
            <a:r>
              <a:rPr lang="en-US" dirty="0" smtClean="0"/>
              <a:t>Turret System</a:t>
            </a:r>
          </a:p>
          <a:p>
            <a:r>
              <a:rPr lang="en-US" dirty="0" smtClean="0"/>
              <a:t>Building/Flying the Quad</a:t>
            </a:r>
          </a:p>
          <a:p>
            <a:r>
              <a:rPr lang="en-US" dirty="0" smtClean="0"/>
              <a:t>Wireless Communications </a:t>
            </a:r>
          </a:p>
          <a:p>
            <a:r>
              <a:rPr lang="en-US" dirty="0" smtClean="0"/>
              <a:t>Parts acquired</a:t>
            </a:r>
          </a:p>
          <a:p>
            <a:r>
              <a:rPr lang="en-US" dirty="0" err="1" smtClean="0"/>
              <a:t>Bedini</a:t>
            </a:r>
            <a:r>
              <a:rPr lang="en-US" dirty="0" smtClean="0"/>
              <a:t> Motor Prototype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122" name="Picture 2" descr="http://blog.accessdevelopment.com/wp-content/uploads/2013/10/Borat_Great_Succe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057400"/>
            <a:ext cx="3261785" cy="244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38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Hobbyking</a:t>
            </a:r>
            <a:endParaRPr lang="en-US" dirty="0" smtClean="0"/>
          </a:p>
          <a:p>
            <a:r>
              <a:rPr lang="en-US" dirty="0" smtClean="0"/>
              <a:t>Props</a:t>
            </a:r>
          </a:p>
          <a:p>
            <a:r>
              <a:rPr lang="en-US" dirty="0" smtClean="0"/>
              <a:t>Efficiency of the </a:t>
            </a:r>
            <a:r>
              <a:rPr lang="en-US" dirty="0" err="1" smtClean="0"/>
              <a:t>Bedini</a:t>
            </a:r>
            <a:r>
              <a:rPr lang="en-US" dirty="0" smtClean="0"/>
              <a:t> Motor</a:t>
            </a:r>
          </a:p>
          <a:p>
            <a:r>
              <a:rPr lang="en-US" dirty="0" smtClean="0"/>
              <a:t>Communication systems integration</a:t>
            </a:r>
          </a:p>
          <a:p>
            <a:r>
              <a:rPr lang="en-US" dirty="0" smtClean="0"/>
              <a:t>Autonomous Landing</a:t>
            </a:r>
          </a:p>
          <a:p>
            <a:r>
              <a:rPr lang="en-US" dirty="0" smtClean="0"/>
              <a:t>2 quads</a:t>
            </a:r>
          </a:p>
          <a:p>
            <a:endParaRPr lang="en-US" dirty="0"/>
          </a:p>
        </p:txBody>
      </p:sp>
      <p:sp>
        <p:nvSpPr>
          <p:cNvPr id="4" name="AutoShape 6" descr="data:image/jpeg;base64,/9j/4AAQSkZJRgABAQAAAQABAAD/2wCEAAkGBxQTEhUUExQVFRQWFxgYFxgXFxsXGBwfGRgaHRoZIR0cHCgiHB8lHBcdITEhJikrLjEuFyA0ODMsNygtLisBCgoKDQ0NFQ8NDiscHyUrLCsrLCwrKysrKzcrKysrKysrKysrKysrKysrKysrKysrKysrKysrKysrKysrKysrK//AABEIAMsA+AMBIgACEQEDEQH/xAAcAAACAgMBAQAAAAAAAAAAAAAABgUHAwQIAgH/xABFEAACAQMCAwYDBQQHBwQDAAABAgMABBEFEgYhMQcTIkFRYXGBkRQyQmKhI1JywQgVJDNDgrFTY5KywtHhdKLw8SVzg//EABUBAQEAAAAAAAAAAAAAAAAAAAAB/8QAFREBAQAAAAAAAAAAAAAAAAAAAAH/2gAMAwEAAhEDEQA/ALxooooCiisc8yopZiFVQSSTgADmST5CgyUUkXXadZKcIS/XmXhhHLzHfyoWHuAQfKtnTu0G2lycOqL95w0UyL7sYJH2D8zAAeZoG6ivEcgYAgggjII5gg9CD5ivdAUUUUBRRRQFfCajtd1uG0iMszbVyFUAFmZj0RVHNmPoKXUtbjUCHuRLbWv4bXdtkl/NMVPhX/dA/wAR54oNi84zBna3s4JLuVDiRkISCM/uvKeWefRQTXsNqj899jD+XZNcfVt8f/LUJqfaHpenf2ZW/u8Du7dMqueeMghc+vPNL8vazdSsVs9LmfJGxnDnI88hVwPjuoGTiW31oxYgvLJG65ETRMceWZGkUfQfGq6mi4pc/enOeQKPCqn3BUgfOtvUNJ17UX3XNtF3GSRDKVRFxkeR3g8+ueeOdV5davfWEklsk00AU4MaynaP4SvLHuKCwLvSNSiKouvR/ajza3kuipDYztBJIY/EComXtT1mzkEVwULJ1Ekand77kI3fFTUbo/A41K3knsnk7+PnLFMM7yfNJQMEnB8JGc+fOlqy1l4keCWNZY8Ed3KCDG3TcpHiQg+XT1FBa2hdtt5PIsS2MUrnoqSFCT/myPlTUe1R4T/bdNu7aPoZMb1U+/hHL4VzSrEEEEgg5BHUelXxwDx8L6wubW7ZTPHbvhmIxKm3AJz+IEgH15GgtjRdZguolmt5BJG3Qj2OCCDzBB8jW+DXH1zDcae1vLG0kMjxiQEEqeTfQjI6dK6N7NuPotTh8kuIwO9j5c+X31581J+lA60UCigKKKKAooooCiiigKKKKApQ7TpD9lSMEjvZVQ49AryY+ZjAxTfStx4QFtCwGPtsAJPQBtyn6htvxYUGDgXS4VsLUrDGC0EbMdoJLMuWJJGSSSTUR2n2EMNst3HGiTwzwskiKFbxSBXUkdQykgg8qjNWnvdLhFqkP2yEbzA0bzxzKgOe7fulOducA7hkY9Kx6Dp1zqabLhZbW3WWOZ0kE7vIV+6qPO52rkcwqigd+CmCfarYclt7lljGeiSIkqKPQL3pUDyAA8qZ6XdAUC7vwD1khcj0zAg/6KYqAooooCtLV9Sjt4ZJpTtjjUsx6nA8gPMnoB6mt2lDiJjPqFraYzDGrXU3TB2HbCpHp3ni+KD0oDRrF7iVb27XbIRm2gbB7hCPvEecrZyW/CCFHmTv8UaO13ay26ytCZBjegyceYx6HocEGkXtz19LaKAIXW83l4ZEOCgGA+T5huQx7VXcPEOs6iqQtHLcxs2QVj7vmP8AeoAF98mgd+E+zmOwuu+uIJpTHnuzGBNEx/f2Y3qw64P606aiZrxG+w3zW7gAGN4FO0+pV1EiE+vMe1K2naDrdlHG1vMlwpxvtZ23FM9QspPPHsR8DTlFrkiKPtkAt5CMBt4eAn90ygeD/MAPQmgp7juy4gdkhn3yITtQ23KNz+bbjBP5sVL8A9kLhln1DkB0tzh8/wATZIA9hz96ZuLu0ea0B22TFsf4j7cepGARIvmCjH3xVca320XsoZYljgVl2+EEup82V85z8uVBfV5qlta92kssUG4hY1ZgmT0AApK7TuzNL8Ge3CpdAZ6YWUejY/F6N9fWucZpmdsszOx82JYkn4058Ja5fmM22LuazOO8SIMXQZHNGAJXGM7enLpQSml8O2V1FLZvC1nq6A7Fd2EcjL+EBjgFh5fMZpAa1aKbu5VZGV9siHIYc+Yq8BwFcXgjjum72ER7re8IMd5H5pHKjYZ/Tn0x1FSdz2TJOkLXVw73MbDfOiBTIo+6GBJywAA3nny86Dx21XMcWkIoRcuYo48qCVG3ccE8xyFUxHxMsaW5hhSG5tnylxGcFx5iQfiOfP0JFXN2wcI3uoG3jtlQxRqxYu4U7jy+fIeQqlNM4RubiaeBE2y26s0iv4cBOoyfP0zQdC9mHaIuqK6NH3c8SqXAOUYHluXzHMdD0z1NPtcccJcTz6fP31uRuxtYMMqy5BKn6dRXX2nXQlijkHR0Vx/mAP8AOg2aKKKAooooCiiigKKKKApU7UrYSaXdDOCqB1PoyMrKfjkU10t9pC50u9/9PIfopP8AKgy6/HcG2YWzsswUFSuzLEDpmRWUZ9cUt8L2+th0a8ltzFnDxkKZdpzlt8aBdwOOXnTjp8u6KNj1aNCcdOag18utQijwJJY4yem91XPPHmaCN0dguo3q+bR20mPYq6f9FMtKszbNVt2x4Z7aWMtnq0bq6D38LMR86aqAooooCkHXNYa21K4m7rfDHZwmYhgHUd7JhlU/e88jI6cs0/VWHGkhGqfZmiSWPULTucGXujmJnbAbacE7/T0oF/iew0zW5o5Ib5opmATYYnfdjp4eW0jzOcVZHBXD32C0S2Lq+wsdyp3ecnzG48/fNUdouk6fHegxX8lpJBJ4o7lcDcjc071GAIyMcwMiui4ZldQysrKwyCpBU/Aig915kQEEEAg8iDzB9iPOvVFBF3XD9tJB9meFWh54Q5OMnOVJOVOemDypdj7KNLEfdm3Lc87y7d59QRy9sU7UUCrovZ3p1qzNFbglhgiRjIPkHzg+9MlpapEoSNFRR0VAFH0FZqKAooooCq67XdKn7kS2cO5nbbdd0Asske3kGYcygPWrFpf49nuI7GeS1JEqLuGFDEgHxAAg88H0oOSZep5Y59PSuyeEJA1jakdDBF/yCuQdZtpY5mWaNo5OrK42t4uecYHXOa644HH/AOPtP/Txf8goJ2iiigKKKKAooooCiiigKXO0VyNLvSOv2eX9VIP6Ux1r39qssbxuMo6sjD2YYP6GgTOIdZvLaO3+xWqXMZjQZaXYfujbjyxgcyT50kahf3ssxk1G1sIIjtT9vBHNhSebd53oY4yfxefIU48FafFdWCwXcUc5tZZrb9oof+6cqCMjkSuOYrJp3Z/BFNv7qzaMElV+yeMenjaVhy9dtBGSzWqWultZszRtfxiAsXOAS6yBQ/iVNu4BT0Bq0BSVxkg7/Sx0UXwwB05QS4FOooCiiigKrvtrsgLNLxM99ZSxyxke7qCD57eh+VWGTSV2hCe8tLi1s0jkcjZIXkClcYYgLzJbp12jn1NBzRrdxHNK8o3I8jM7g4ZdznJwR0GT51b3YRo9/CzvIGSzkj3ICQVdiRtZRnlyzk4qnItPZLlYZo2DCVUeNvC33gCufLOevvmuxLeBUVUQbVQBVUdAAMAfKgyUUUpcQdo+nWjbJJw0g6pEO8I+JHIfM0DbRVYQ9uGnliDHcqPXapz9HzUgvbHpR/xZR8YW/lQP9FLjag9zJaT2MqyW5ZhOVYFdpHLI6hgeXqKY6AopF4m7VbCzkaIs8sqHDLGuQD6biQM/DNV7rfbpcMSLWCOJfJpMyP8AQEKP1oL8qO4juzDaXEozlIZGGOuQpxiuZr7tA1O4bcbuRfRY2EQ+QXFYIePdRRJIzdSssilGEh38j1xuyQcelBAahfSTyGSZ2kkbmzMSSfmad+zPtFuLGaOFmMlq7qrI5J2AnG5D+HHXHQ4+dIFZrJ8SIT0DKfoRQdtivteInDAEEEEAgjmOde6AooooCiiigKKKKCP1nWYbVN8z7QThQAWZjjOFVQWY4GcAUrvxxcuN9tpV3LH5NIUgJ9wjEsR74ogt3udXknLlYrEdwiY+88savI2fIAMg+X1bSaCvuyPVHnOos8ZiJvC/dt1QsgBU8uvhqwqSuB+V/q65z/aYz784/wCXT5U60Crx9MsYspWOFS+gyeXLeGTPPyG7nUhPx7pqMVa9t8jriQN/pmtDtOsRNpd2pGSsRkHxj8Wf0r5wPb2k9tb3kcEQkaFELhF3LsG1kBxy8QPTFAx6Pr1tdKWt545gOuxg2PiOo+dSNJPGPD47uS5tIcX6AGKSLCOxB+63MB1I6q2c/ECpXhjieO4s4riRkiLDEiswXa6na6eLHRgaBgNVf/VMP9Y3c5neK+NwscLrkoQ0KFI2ULggjk275Ecqsi1vo5QTFIkgHXYwbH0NV/xgRFJcqGCyzTWUsRD7WVy4i3YPXGzJHQg0EXxRw3BrkLOjxw3tq5imOcr4Thg2Oe3kSp+Ip64Q037PaQxd+1zhciVjncDzGPygch15UldmvDZQ3JlLRXaTyrKQMCWOQ5DMp5EHmVPlk0/aHpi20KQKzMqAhdxG7Gc45AchnFAt8V8O315K8bXi2+n4GREMTMAPEGY8gM++MeVVfrs+mqzW2nWMVwEXBuGZnLHHkSQp+vPyFdCYrDHbIowqIBnOAoAz64x196Dk+04YubiVYorOZWdgMlHCqCepyuFAqd1bspuobqG2WSGUy8wQ4Ur65ViD8MZzXRupRzsB3MqR9d2+Iy59MeNcfrUdpnCsEU7XTAy3TjDTSczjGMKo8KD4D50C/wBnnBS6PFcSTTI7PgtIAyhUUdCD+Y9ad7ksY27sjcUOw+WSvhP1IrFqunpcQyQyAmORSrYODg+YPkawcPW00UKxzyLKyHargYLIPubh+9jkSPSg5i4P4Rl1G8e33iNl3tI5BYDDYPLzOTVop2R2ZjW2ZboTqcm6VP2bZ54xkjb8vnXjhyaLTLrVLp4nZFulhdk5mNXy+4r5jJFW3aXSSoskbK8bgMrKcgg9CDQIGn9mMdlbTfZNs1064VrlVZDj8AXoufXrVfJ2L6hMHlc20LkkiLJ/6AVX6muhqKDjviLh+4spe5uY9j4yOYII8mBHIiosVd39I2x5Wk2Om+Mn6MP51XfZloP2zUYIioZFbvJAemxCCQficD50HTvBKyDT7QS57wW8W7PXOwelTdfFFfaAooooCiiigKxXM6orO7BUUFmY8gABkk+2K9s2Kr3Vrs6xKbWBiNPjYfaZlyO+IOe4jPmuR4mH/wBhCdnfHJutQvYYo2eOWR50kY7QgVFTxDB+8VXHnzNP2hS3hMgu47dcbe7aB2YNnqCHAK49fPPSlTRBDZ63dwsqQrPBA1uAFRCseQyjoAcn54p7urpI0Z5HVEUZZmIVQPUk8gKBY4F4fnglvp7ooZbmfcO7OV2KPD1HI8z19KbqQdI1aaPVJzcGR7S7WI2UqBntwB0UleSM277x6+uMU/UCvx5f3VtEtzbpHLFDua5ickF0x+HkeY6/96j+y61jEDzWty0trO7OsUiAPDIT413A8/hj38+bxWK3tkQEIioCSSFAUEnqcDzoFR9P1eJJSl5BcPuBjWW3EY2jOVLIRzPIZx60i6dbb9Rkuv6vjd8ql7aOBJLCx5m4iU8nRhz5DOc/GrqrRfSrczCcxRGcDlJsXvAMY5NjOMHFAm8Z6bZwSQzLM1hcurxwPEFiiLYyBL4MEZxyY49q19JvP6y7pZkiTV9PfdtkH7OQdCQR+Bxg7hna204Ixl/ntopcq6RyY6hlV8ZHoc4yKrzi3hO208rqVmjRTQyw5jRv2bK8io67PLKt0HLPlQNNrrE7T4FupHhWZQ4WeA+RYHlLEequuPPl1xq8VeO8tosCOQrJJa3AJ8MiY3RMPNHHUeePWp/WtCS4w4LRXCA91OnKRM+Xoy56o2VPpSXxrZ6nLHF/ZYHa2lWfvo5tu8R4LBY2GULc8ruI5dTQNHD+uicvFIoiuouUsO7OM9HU/iRhzB+RqapE4g0Aaitrqdi3d3SqkkbHIDp17p8dOpGfLmKeISSoLDDEDIByAccwD586D3UbrmvQWihp5Au5gqL952J6BVHMmvvEWrLaW01w4yIkLY9T5D5nFU12M28l/qU+oXOZDGDtZjkK7nwgfwrnHpmgt5tWaaJzZhGmQgGOfdGRnyYYypI6HGKlYySBuADYGQDkA45gHzGfOofiXQftMb91K9tORgTxcnwPwnGCy+2fhVeuOItOzgpqEI6E+Nx748Mn/MKD3xnosi6jKjXi2tjqEYacnaSWQBSo3fdyMeLpUNwdxTDp2p/Ybe4Nxp8pUKzH+7c+YbkCM8jjAOfbnWvFur3VzcNLebhKeW1lKBQOihT0FQ8K5YAdSQKDtWiqg4X41mtby3015o79JNiiRCe8iLfhZuYk2/XHn5Vb9BVP9IlgLK3HmZzj5Iayf0eOHzFay3Trhp2CoT1KJ5/AsT/wik/tU1T+s9Vhs4CWWNhDkcwXZv2jD2Ucs/lNdCWFokUaRRqFSNQqgDAAUYFBsUUUUBRRRQFFFFBTHatxf39yNNikljiXP2uWFGdhkckwvMqPxAdc48qsThAAWVuFxgRgDETQg45ZEbAFc4zz+NKvZ3w/DbXFyksOLxJpXWdgcyxSHIZG6HAYBgOhPPrVhUFY9pegw3ep2MM5YLPBPGpXqrqQyH38+vKm++srO8iNjM8U2wKrxiQCQFFGDtVtynz+dJvGXi4g02PMWc7wVXEyhQ2Vds81Yglf81MHEfCBkv7K9gWNZIZczknazoRjPIeJgM9aBugiCIqKMKqhQB5ADAH0r1nyr7iq/wCMY/sWo2upBpO6lYWtyu47QG5I+OmAeo9s9TQWDRRRQAqs+B7NLvU727ml76e2k7iPam2JV54I8ywwV5+555qzF6j41XHY9EN2pvy3G9ZT8ACR+rGgZdU4Ogmn+0hp4JztDvBK0ZcL0DDmG5cs4zSl2k8WJBdWFk27YJ4JpnbxAqrjbzJyTuG4k+lWcaq3ti0eHbG4hR7m7ljt+8dixVSR9xCcA+WVHLPvQW4DWK6nREZ3YKiglmY4AHmSaX+J+MrPTY8TyjeqDbEuDI3LAwvkDjqcCudu0LtDn1NwCO6t1OUhDZBP7zHlub9B5UFp9kHF8MklxZKxCJLI9puPiaNnJ28/TqB6GrNuId6Mu4ruUruU4YZGMg+RFUb2P8KRXljcOG7u7ScdzOo8cRVQVPupOcj0zVj8LcVSmX7FqCCC9UeAj+7nUfjjPTPL7v8A9AMWnD7baXOm3I2zxKYmBJO5f8GcH8WcAkjzzVfPpGsaBbGSCSGWEsWlCpv2HoGOQDjHmOlXebRDIJSq94FKB8eLaeZXPpnyrMy5BBAIPUHoQfL4UFT8P8dtdIM6va28mBlJLULg/wATuFPypliguZVyutREHzigt8fUuaS+PuxnczTadtBOSbdjgf8A8z0H8J+RqvoOA35rcXEVpIDgx3CTIfiGEZVh8CaC2Nc4a0xj3uqak1yyjA3zRpgegSIZNIuuarw/AjrZ2klzKykK8jSCNT6+I5OOv3fnWnY9nMZ5vehh5C2tp5i3sCUVR8zW5ccDxWKte3KSrbx4EMU+wSzyHmAVQsETqeZzgUG//R6sY2urh3jzJHGpjJ/DuODgevvVu8eak1vp11MhwyxNtPoW5A/rSV2D2DGG5vZAd1xJtX02p6e244/y1s9v2od3pqxjrNMq/JQWP8qBR/o9aAZbqW8fmIVKKTzy79T8Quf+KughSB2MaY1rp8cUqbJZC02OXiV8bTy9BgEdR9KsCgKKK+ZoPtFed1eqAooooFfj6KRIo7uHJezk74qOrx7Ssyf8DFgPVBUvZXSSxpLGQyOqupHQhhkfoa3pFBBB5gjBHxpP7Om22rQHn9lnngB/KkhKf+1gPlQRfD/AHdarcX8zmXJzbknmu4HfkflHhHsafaKKApf490k3Wn3MKjLMmUA67lOR/p+tMFeJogylWGQwII6ciMHp7UERwZJM1jbG4/vu6Xf65Axz98AZ981NVo6LpEVrCsEClYkLbVJLY3MWIyxJxknlW9QA60pdn+iSW323vFK97eSSJ05pgbWHx5020UBVdduMCjTxcDKzwSxmKRThkLMAcEfAfQVYtKfarZ97pV2vmI94/wAjBv8ASg5Yurp5HZ5HZ3Y5ZmJZj7knmaw0UUFh9i/FYs7zupW2wXGEYnor/gY+gycE+9dB69oUF5H3c6bgDuRgcOjeTow5qR6j9a45q+exntE70LY3TDvFAEEhP3wP8M/mHkfP49QZ4daudNfu9RJmtScRXqrzUeSzqo8J/P0/k629wsih42V0YZVlIZSPYjka9OoIIIyCMEHmCPTBpQuODnty0ulzfZmJy1u/jtZPbb1iJ9Ux8KBwIpF1fh7Urfc+nXfeoTn7NdgSAZ67JGO4D8pPzqS0jjONnEF4v2K66d3KcI/5o5D4XH600j1FBVBuuKJBgRW0Hlkd3+mXavUfZjc3qBtXvZXlDeBYmUoq+fIoBuPqB9atbaa09R1KGBC80qRIOpdgo/Wg+6Xp8dvEkMShY41CqPYfzPXNUjxlrUWqa5a2md1tFKIyQeTknLn4ZG35GnnWOIrjUUNvpSMEfKyXsitHEq9G7vIy7YzzH/moyLg/T7C606JAPtKs0ryu5UsqqQSRnH3iMKOmOtBZVxb5A2YVk+4cchyxgj90jkR/MVkTUAMBwyMcA+ElMnoN+NvM9P5HlURJxXaJMIXnVJD035QH/MeWT8amJYw6kEAqwwfQgig3M14c1Tup9oF5o909veI11bMd1vLkLJs9N2MOR0IPP35058Jdo1lqB2xOyS/7KUBW+WCQ3yNShsrPWAVnpAUUUVR8NI8qSabc3EpjeWyuX71miUvJBJtCuSgyWjbAOVGQc5GKea+YoIzTdQinjEsMiSxt0ZCGHw5dD7VtVDanwlE8hmgZ7W4JyZIeQf8A/ZH9yUfxDPoRWvp+tyJMLW9VUmb+6kTIhnH5dxO2QecZJPmCaBhooooCiiigBRRRQFJPbFqy2+lzgnxTAQoPXcfF9FBNO1cw9rvGDX14yKf7PbsyRj94g4aQ+5I5ewFAiUUUUBWW2fDqcsuCDlfvDB6j3FYqKC9uGOPLy1eGK8ZLm3nA+z3O4ITj8JcjaWHQhyDnzq2bK/STIGQ4GWRxtceWSp8vQjIPka5t7NOIIQW0++AeyuTgbv8ACkPJZFP4c5wSPY+tOr67caJcpa34a5ss5trj/FjX0DDrt6FM/DlgUFualpsNwndzxRyp+7IoYfHn0PuKX04AtUGIXu4Fz92K7mRfkNxAFMGmajFcRrLDIskbdGU5Hw9j6g86zXFwqDc7Ki+rEAfU0Ctf8BWroe8mvAAMl2vJjgDqfExXHxFVbBcWdvdlLBZtRcfj+zxzspz+F3U5H5gPnXvtW4/a8aS0tdxtY+ckkYLd4R6nyjBz8cZ6VA8Ddp8unRdylvBImSSeaSEk+bDr7cqCwdR4+1C2KGW0njGeYlhXu2H7geMeFj6nOMdKgONtfXUrqD7FvikkgaNXf9l49393uOAOWeYPmKeNC127v7cXElzbWEMgOxAFklIBI3l5GAXnnA2+9LerdlzXMSxW+qiZYyWWKQqyAnqR3bHb1PlQU7NadxNJFco25dykKwyreuejVYMaazosEUySd7ZuquQpMka7hyByMx5HmvL3zWlPw3qmkpLvs4J4XHjdo1uFA5jOfvJ188VcfZQu7R7UP4gUcYbmNu9gBg9RjligSY7m413TpGkgLrGzbFjeMPvVcjBYZPI48s+9UpDK8MgZS0ciNyIyrKQfqCK7G0zTIbdNkESRJknbGoUZPU4HnVGdvPCSwzJexLhJztlA6CTru9tw/UH1oLC7J+PP6whKS4FzFgP6OPJx9OfvViK2a424V1+SyuUnjP3Thh+8pPNf/nmK644c1ZLqCOaM5V1DfUdKgk6KKKoKKKKAqN1/RoruFoZRlTggg4ZWHNXU+TA8wakqKBItdcnso9mpI5CHAu4kMkTr5PIqZaJsfeyNvoaYbTVYZEEkc0ToRkMrqR9c1KFa507YOF4bHUIrkQB7WY7niUlBvU5dMj7oYEHl70HQEUqsAVYMD0III+or3S7wElmLNDYk/Z2LMoJY7ST418XMYPLH/emKgKWNH44t7q9ks4A7NCrGRyAqgq20qAfE3PzwB8c0xXNwkal5GVEXmWYhVHxJ5Ck2XjWzV2XT4DeXB5H7LF4c8yN8uAuM885NBKdoV3PFYTyWzpHKq5BfHT8QXJADEdM1y9YaFcXEU06IWihG6Vz0GffzNXpDwJfagVbWLkGJXLpbQhBjPkZFUdBy5ZPvR2q6rbabprWVuiRtOpRY0xyQ/fdvPn0yeZJoOdqKKKAooooPtXJwHxFDqtr/AFVqJzJj+zzE+LIHhGT+NfL94cj701XuOQqQVJBBBBBwQR0IPkaB01S11HQbkokrorc1dSe6lUHqV6Z9QeYz8zKDXNR1uQW8KsPDiV2bKqrfeyQqhVOOmCTjrTx2d8WQaxAbLUESWdBnxj+9A/GMY2uB1x8fWrI0jSYbWMRW8SRRjyUY+ZPUn3NBHcGcJw6dbiGIZY85JCPE7ep9vQeVanFfAFlfIweJI5SPDNGoVwflgMPY01UUHMXEnZZeWb5fa9vu8U6AsqLnG50HiUAczyI5dalrPsbupFWa0vbWVTzV0eQfqqnB9q6HNUr2tcM2lvNbNFN9hNzI3elS3dhVXJk7teeckDAwDmgX9XseINNhk7ySU2+CHYSLMmG5fiyy9fQVdHZ5AE0yzUf7BD825n9TXP8AqKC7ItdNF9eEY3SSuxB+EY8KLnzc5+FW5wZqV3p0NvbaqEVHxHBMHU7T+GKTHT0DjI8iaCxqjOJNGS8tZbaTpKpAP7p/Cw9wcGpOg0HF1/ZtDI8TjDxsVYe6nBq4f6PXFO2R7GQ8nBeHJ8xzZfpz+tLvbroncaiZQDsuVEmfLcPC4/QH50i6LqT208U6feidXHvg8x8xy+dB2tRWhoWprc28U6HKyKGHzFFBv0UUUBRmvhpN404hnEgsdPVXvJELMzMAkCdN7deZzhRj359CE7qmtrGxjQd7Nt3d2CBtH77seUacjzPXBwCeVc/drPEkdzhDcm5mV8/svDaRDByqecrHllz6cvSrCs+y95QRfXbshO5oYCVRj+9I7eKVvzEZpp0ngjT7UAxWsKlfxuN7fHc+aCuOzvjm7Wyjt4NLlnMQ2pImUibnkFiVwDz5nPPrTvGdanHMWdkpH5rmUe/UJ9c1t6x2g6dbcpLqMkfhj/an4YTOPnikzUu3a1XIhtppD5Fysan6FjQNy8CRSENezT3zDBAmfbED7RR4T65qdmmt7OHxGK2hXp92NB8ByH0qhta7b72UFYI4rcH8QBkcfAtyH0qvNW1ie5ffcSySv6uxbHsPID2FBc3GfbYi7o9PTe3Tv5B4R7qnU/FuXsapXUtQlnkaWZ2kkY5LMck/+PatWigKKKKAooooCiiig2dNvpIJUmiYrJGwZSPIj/50rq/gbihNRtEnTAf7sqA52OBzHwPUexrkenHsw4xbTrsMxJt5MLMvtnk4916/DNB1RRXmKQMAykFWAII6EHoRXqgDVU8ccNf1trEduXKQ2turykdf2jE7V9yAOZ6VaxrnHtE4uuLfUtRigfYsxSNyPvYRAOTfh6npQMvFnaHbaZGbHSI4wy8nlADKpxz5/wCK/qxyAfXoK80fQNR1iYsN8x57ppmPdrny3Hp/Co+VS3ZZ2dtqD97MCtoh5noZCPwKfIerfLr0s/j7j630mIWtqkZnC4WNQO7iHkWA8/y+fU0EhwZe3No0WnagyvIUJtp1JKyqg5xHIB3qPXqPhTvXIa6re3d2kokmmutwMZXLMCOY2gcgB6AYrp7g3XzeW4aRTHcRnu7iIggpIvXkfIjxD2NAodv2l95pyzD70Eqn5P4T+uK5zrq3tWiDaTeZ8ow3zDDFc+cG8BXmonMCBYgcNK52oPYebH2APvigt3sA1gyWbQMcmJzt/hPPH1zRU12cdm/9WF3a4MzuAMBNiD9SSfpRUosKiiiqPhrmu74yfTNcv5lj73e7oVZiv4gQc4PTFdKGuae3jh02+oGdVxFcjdkdN4GHHsejfM0GLVu2jUZciMxW4PTYgZh/mfP1wKS9V4gubk5nnllz++5I+mcCoyig+18oooCistvbtIwRFZ3Y4VVBZifQAcyasbh7sV1CfDTbLZD/ALQ7n/4F/mRQVpRXRejdhNlGP7RLLO3njESfQZP/ALq39Q7FdMdCsaSxNg4dZGbB8jhyQfhyoOZaKcePOzu501suO9tyQFmUYXJ/CwySh+PI+RpOoCiit/S9GuLltsEMkp/Ihb6kDA+dBoV9xVl6B2KahMQZ9lsh6lyHf/gU/wCpFW7wr2V2Fnhu77+UY/aTANz9VX7q/Qn3oOXbWzkkOI0dz6IpY/oKe+EuyS+uyGkT7NDnm0oIcj8sfU/PArp2OIL90AD2GP8ASveKCB4a4cNpbR24uJZFj5KzBMgfu/d6Dy8/epb7IPNmP+Yj/TFbNFBrfYI/NFPxGf8AWtTUOHLWcES20MgP70ak/XGalKKBM1Pg+aMAaXcixXBDRiISREn8YUnwN7gc/Oqk1DsU1Mysxkgl3Eln7xtxzzJIZevzro6igQtC4YXTLVhY2pluSuC77ULtjqzMeSA/hX/zUD2fcH6tDey3l1JCvf576MneX9D4eS7TjHPpkVbeKKDUWzB+/wCP4/d+S9P51spGAMAAAeQ5CvVFAUUUUBRRRQFK3aJwgmp2phLbHU74m8gwBAz6qc4NNNfKDjHiHQJ7KYw3MZjcdPMMPJlI5MPhUZXampaVBcDbPDHKo6CRFcD6jlXm00e3i5RQQx/wRqv+goOT9A4HvrxgIbaTB/G4KRj33NgfTJqxtM7AZCAZ7tEPLKxxl/luYr/pV819oFPgzs/s9OGYU3y+c0mGk5+QOMKPYfPNNYFfaKAooooMc8CupV1DKeqsAQfiDyNQjcE6cW3fYbXOc57lP+1T9FBHLoVsOYt4AR/uk/7VvRxgDAAA9AMV7ooPmK+0UUBRRRQFFFFAUUUUBRRRQFFFFAUUUUBRRR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ata:image/jpeg;base64,/9j/4AAQSkZJRgABAQAAAQABAAD/2wCEAAkGBxQTEhUUExQVFRQWFxgYFxgXFxsXGBwfGRgaHRoZIR0cHCgiHB8lHBcdITEhJikrLjEuFyA0ODMsNygtLisBCgoKDQ0NFQ8NDiscHyUrLCsrLCwrKysrKzcrKysrKysrKysrKysrKysrKysrKysrKysrKysrKysrKysrKysrK//AABEIAMsA+AMBIgACEQEDEQH/xAAcAAACAgMBAQAAAAAAAAAAAAAABgUHAwQIAgH/xABFEAACAQMCAwYDBQQHBwQDAAABAgMABBEFEgYhMQcTIkFRYXGBkRQyQmKhI1JywQgVJDNDgrFTY5KywtHhdKLw8SVzg//EABUBAQEAAAAAAAAAAAAAAAAAAAAB/8QAFREBAQAAAAAAAAAAAAAAAAAAAAH/2gAMAwEAAhEDEQA/ALxooooCiisc8yopZiFVQSSTgADmST5CgyUUkXXadZKcIS/XmXhhHLzHfyoWHuAQfKtnTu0G2lycOqL95w0UyL7sYJH2D8zAAeZoG6ivEcgYAgggjII5gg9CD5ivdAUUUUBRRRQFfCajtd1uG0iMszbVyFUAFmZj0RVHNmPoKXUtbjUCHuRLbWv4bXdtkl/NMVPhX/dA/wAR54oNi84zBna3s4JLuVDiRkISCM/uvKeWefRQTXsNqj899jD+XZNcfVt8f/LUJqfaHpenf2ZW/u8Du7dMqueeMghc+vPNL8vazdSsVs9LmfJGxnDnI88hVwPjuoGTiW31oxYgvLJG65ETRMceWZGkUfQfGq6mi4pc/enOeQKPCqn3BUgfOtvUNJ17UX3XNtF3GSRDKVRFxkeR3g8+ueeOdV5davfWEklsk00AU4MaynaP4SvLHuKCwLvSNSiKouvR/ajza3kuipDYztBJIY/EComXtT1mzkEVwULJ1Ekand77kI3fFTUbo/A41K3knsnk7+PnLFMM7yfNJQMEnB8JGc+fOlqy1l4keCWNZY8Ed3KCDG3TcpHiQg+XT1FBa2hdtt5PIsS2MUrnoqSFCT/myPlTUe1R4T/bdNu7aPoZMb1U+/hHL4VzSrEEEEgg5BHUelXxwDx8L6wubW7ZTPHbvhmIxKm3AJz+IEgH15GgtjRdZguolmt5BJG3Qj2OCCDzBB8jW+DXH1zDcae1vLG0kMjxiQEEqeTfQjI6dK6N7NuPotTh8kuIwO9j5c+X31581J+lA60UCigKKKKAooooCiiigKKKKApQ7TpD9lSMEjvZVQ49AryY+ZjAxTfStx4QFtCwGPtsAJPQBtyn6htvxYUGDgXS4VsLUrDGC0EbMdoJLMuWJJGSSSTUR2n2EMNst3HGiTwzwskiKFbxSBXUkdQykgg8qjNWnvdLhFqkP2yEbzA0bzxzKgOe7fulOducA7hkY9Kx6Dp1zqabLhZbW3WWOZ0kE7vIV+6qPO52rkcwqigd+CmCfarYclt7lljGeiSIkqKPQL3pUDyAA8qZ6XdAUC7vwD1khcj0zAg/6KYqAooooCtLV9Sjt4ZJpTtjjUsx6nA8gPMnoB6mt2lDiJjPqFraYzDGrXU3TB2HbCpHp3ni+KD0oDRrF7iVb27XbIRm2gbB7hCPvEecrZyW/CCFHmTv8UaO13ay26ytCZBjegyceYx6HocEGkXtz19LaKAIXW83l4ZEOCgGA+T5huQx7VXcPEOs6iqQtHLcxs2QVj7vmP8AeoAF98mgd+E+zmOwuu+uIJpTHnuzGBNEx/f2Y3qw64P606aiZrxG+w3zW7gAGN4FO0+pV1EiE+vMe1K2naDrdlHG1vMlwpxvtZ23FM9QspPPHsR8DTlFrkiKPtkAt5CMBt4eAn90ygeD/MAPQmgp7juy4gdkhn3yITtQ23KNz+bbjBP5sVL8A9kLhln1DkB0tzh8/wATZIA9hz96ZuLu0ea0B22TFsf4j7cepGARIvmCjH3xVca320XsoZYljgVl2+EEup82V85z8uVBfV5qlta92kssUG4hY1ZgmT0AApK7TuzNL8Ge3CpdAZ6YWUejY/F6N9fWucZpmdsszOx82JYkn4058Ja5fmM22LuazOO8SIMXQZHNGAJXGM7enLpQSml8O2V1FLZvC1nq6A7Fd2EcjL+EBjgFh5fMZpAa1aKbu5VZGV9siHIYc+Yq8BwFcXgjjum72ER7re8IMd5H5pHKjYZ/Tn0x1FSdz2TJOkLXVw73MbDfOiBTIo+6GBJywAA3nny86Dx21XMcWkIoRcuYo48qCVG3ccE8xyFUxHxMsaW5hhSG5tnylxGcFx5iQfiOfP0JFXN2wcI3uoG3jtlQxRqxYu4U7jy+fIeQqlNM4RubiaeBE2y26s0iv4cBOoyfP0zQdC9mHaIuqK6NH3c8SqXAOUYHluXzHMdD0z1NPtcccJcTz6fP31uRuxtYMMqy5BKn6dRXX2nXQlijkHR0Vx/mAP8AOg2aKKKAooooCiiigKKKKApU7UrYSaXdDOCqB1PoyMrKfjkU10t9pC50u9/9PIfopP8AKgy6/HcG2YWzsswUFSuzLEDpmRWUZ9cUt8L2+th0a8ltzFnDxkKZdpzlt8aBdwOOXnTjp8u6KNj1aNCcdOag18utQijwJJY4yem91XPPHmaCN0dguo3q+bR20mPYq6f9FMtKszbNVt2x4Z7aWMtnq0bq6D38LMR86aqAooooCkHXNYa21K4m7rfDHZwmYhgHUd7JhlU/e88jI6cs0/VWHGkhGqfZmiSWPULTucGXujmJnbAbacE7/T0oF/iew0zW5o5Ib5opmATYYnfdjp4eW0jzOcVZHBXD32C0S2Lq+wsdyp3ecnzG48/fNUdouk6fHegxX8lpJBJ4o7lcDcjc071GAIyMcwMiui4ZldQysrKwyCpBU/Aig915kQEEEAg8iDzB9iPOvVFBF3XD9tJB9meFWh54Q5OMnOVJOVOemDypdj7KNLEfdm3Lc87y7d59QRy9sU7UUCrovZ3p1qzNFbglhgiRjIPkHzg+9MlpapEoSNFRR0VAFH0FZqKAooooCq67XdKn7kS2cO5nbbdd0Asske3kGYcygPWrFpf49nuI7GeS1JEqLuGFDEgHxAAg88H0oOSZep5Y59PSuyeEJA1jakdDBF/yCuQdZtpY5mWaNo5OrK42t4uecYHXOa644HH/AOPtP/Txf8goJ2iiigKKKKAooooCiiigKXO0VyNLvSOv2eX9VIP6Ux1r39qssbxuMo6sjD2YYP6GgTOIdZvLaO3+xWqXMZjQZaXYfujbjyxgcyT50kahf3ssxk1G1sIIjtT9vBHNhSebd53oY4yfxefIU48FafFdWCwXcUc5tZZrb9oof+6cqCMjkSuOYrJp3Z/BFNv7qzaMElV+yeMenjaVhy9dtBGSzWqWultZszRtfxiAsXOAS6yBQ/iVNu4BT0Bq0BSVxkg7/Sx0UXwwB05QS4FOooCiiigKrvtrsgLNLxM99ZSxyxke7qCD57eh+VWGTSV2hCe8tLi1s0jkcjZIXkClcYYgLzJbp12jn1NBzRrdxHNK8o3I8jM7g4ZdznJwR0GT51b3YRo9/CzvIGSzkj3ICQVdiRtZRnlyzk4qnItPZLlYZo2DCVUeNvC33gCufLOevvmuxLeBUVUQbVQBVUdAAMAfKgyUUUpcQdo+nWjbJJw0g6pEO8I+JHIfM0DbRVYQ9uGnliDHcqPXapz9HzUgvbHpR/xZR8YW/lQP9FLjag9zJaT2MqyW5ZhOVYFdpHLI6hgeXqKY6AopF4m7VbCzkaIs8sqHDLGuQD6biQM/DNV7rfbpcMSLWCOJfJpMyP8AQEKP1oL8qO4juzDaXEozlIZGGOuQpxiuZr7tA1O4bcbuRfRY2EQ+QXFYIePdRRJIzdSssilGEh38j1xuyQcelBAahfSTyGSZ2kkbmzMSSfmad+zPtFuLGaOFmMlq7qrI5J2AnG5D+HHXHQ4+dIFZrJ8SIT0DKfoRQdtivteInDAEEEEAgjmOde6AooooCiiigKKKKCP1nWYbVN8z7QThQAWZjjOFVQWY4GcAUrvxxcuN9tpV3LH5NIUgJ9wjEsR74ogt3udXknLlYrEdwiY+88savI2fIAMg+X1bSaCvuyPVHnOos8ZiJvC/dt1QsgBU8uvhqwqSuB+V/q65z/aYz784/wCXT5U60Crx9MsYspWOFS+gyeXLeGTPPyG7nUhPx7pqMVa9t8jriQN/pmtDtOsRNpd2pGSsRkHxj8Wf0r5wPb2k9tb3kcEQkaFELhF3LsG1kBxy8QPTFAx6Pr1tdKWt545gOuxg2PiOo+dSNJPGPD47uS5tIcX6AGKSLCOxB+63MB1I6q2c/ECpXhjieO4s4riRkiLDEiswXa6na6eLHRgaBgNVf/VMP9Y3c5neK+NwscLrkoQ0KFI2ULggjk275Ecqsi1vo5QTFIkgHXYwbH0NV/xgRFJcqGCyzTWUsRD7WVy4i3YPXGzJHQg0EXxRw3BrkLOjxw3tq5imOcr4Thg2Oe3kSp+Ip64Q037PaQxd+1zhciVjncDzGPygch15UldmvDZQ3JlLRXaTyrKQMCWOQ5DMp5EHmVPlk0/aHpi20KQKzMqAhdxG7Gc45AchnFAt8V8O315K8bXi2+n4GREMTMAPEGY8gM++MeVVfrs+mqzW2nWMVwEXBuGZnLHHkSQp+vPyFdCYrDHbIowqIBnOAoAz64x196Dk+04YubiVYorOZWdgMlHCqCepyuFAqd1bspuobqG2WSGUy8wQ4Ur65ViD8MZzXRupRzsB3MqR9d2+Iy59MeNcfrUdpnCsEU7XTAy3TjDTSczjGMKo8KD4D50C/wBnnBS6PFcSTTI7PgtIAyhUUdCD+Y9ad7ksY27sjcUOw+WSvhP1IrFqunpcQyQyAmORSrYODg+YPkawcPW00UKxzyLKyHargYLIPubh+9jkSPSg5i4P4Rl1G8e33iNl3tI5BYDDYPLzOTVop2R2ZjW2ZboTqcm6VP2bZ54xkjb8vnXjhyaLTLrVLp4nZFulhdk5mNXy+4r5jJFW3aXSSoskbK8bgMrKcgg9CDQIGn9mMdlbTfZNs1064VrlVZDj8AXoufXrVfJ2L6hMHlc20LkkiLJ/6AVX6muhqKDjviLh+4spe5uY9j4yOYII8mBHIiosVd39I2x5Wk2Om+Mn6MP51XfZloP2zUYIioZFbvJAemxCCQficD50HTvBKyDT7QS57wW8W7PXOwelTdfFFfaAooooCiiigKxXM6orO7BUUFmY8gABkk+2K9s2Kr3Vrs6xKbWBiNPjYfaZlyO+IOe4jPmuR4mH/wBhCdnfHJutQvYYo2eOWR50kY7QgVFTxDB+8VXHnzNP2hS3hMgu47dcbe7aB2YNnqCHAK49fPPSlTRBDZ63dwsqQrPBA1uAFRCseQyjoAcn54p7urpI0Z5HVEUZZmIVQPUk8gKBY4F4fnglvp7ooZbmfcO7OV2KPD1HI8z19KbqQdI1aaPVJzcGR7S7WI2UqBntwB0UleSM277x6+uMU/UCvx5f3VtEtzbpHLFDua5ickF0x+HkeY6/96j+y61jEDzWty0trO7OsUiAPDIT413A8/hj38+bxWK3tkQEIioCSSFAUEnqcDzoFR9P1eJJSl5BcPuBjWW3EY2jOVLIRzPIZx60i6dbb9Rkuv6vjd8ql7aOBJLCx5m4iU8nRhz5DOc/GrqrRfSrczCcxRGcDlJsXvAMY5NjOMHFAm8Z6bZwSQzLM1hcurxwPEFiiLYyBL4MEZxyY49q19JvP6y7pZkiTV9PfdtkH7OQdCQR+Bxg7hna204Ixl/ntopcq6RyY6hlV8ZHoc4yKrzi3hO208rqVmjRTQyw5jRv2bK8io67PLKt0HLPlQNNrrE7T4FupHhWZQ4WeA+RYHlLEequuPPl1xq8VeO8tosCOQrJJa3AJ8MiY3RMPNHHUeePWp/WtCS4w4LRXCA91OnKRM+Xoy56o2VPpSXxrZ6nLHF/ZYHa2lWfvo5tu8R4LBY2GULc8ruI5dTQNHD+uicvFIoiuouUsO7OM9HU/iRhzB+RqapE4g0Aaitrqdi3d3SqkkbHIDp17p8dOpGfLmKeISSoLDDEDIByAccwD586D3UbrmvQWihp5Au5gqL952J6BVHMmvvEWrLaW01w4yIkLY9T5D5nFU12M28l/qU+oXOZDGDtZjkK7nwgfwrnHpmgt5tWaaJzZhGmQgGOfdGRnyYYypI6HGKlYySBuADYGQDkA45gHzGfOofiXQftMb91K9tORgTxcnwPwnGCy+2fhVeuOItOzgpqEI6E+Nx748Mn/MKD3xnosi6jKjXi2tjqEYacnaSWQBSo3fdyMeLpUNwdxTDp2p/Ybe4Nxp8pUKzH+7c+YbkCM8jjAOfbnWvFur3VzcNLebhKeW1lKBQOihT0FQ8K5YAdSQKDtWiqg4X41mtby3015o79JNiiRCe8iLfhZuYk2/XHn5Vb9BVP9IlgLK3HmZzj5Iayf0eOHzFay3Trhp2CoT1KJ5/AsT/wik/tU1T+s9Vhs4CWWNhDkcwXZv2jD2Ucs/lNdCWFokUaRRqFSNQqgDAAUYFBsUUUUBRRRQFFFFBTHatxf39yNNikljiXP2uWFGdhkckwvMqPxAdc48qsThAAWVuFxgRgDETQg45ZEbAFc4zz+NKvZ3w/DbXFyksOLxJpXWdgcyxSHIZG6HAYBgOhPPrVhUFY9pegw3ep2MM5YLPBPGpXqrqQyH38+vKm++srO8iNjM8U2wKrxiQCQFFGDtVtynz+dJvGXi4g02PMWc7wVXEyhQ2Vds81Yglf81MHEfCBkv7K9gWNZIZczknazoRjPIeJgM9aBugiCIqKMKqhQB5ADAH0r1nyr7iq/wCMY/sWo2upBpO6lYWtyu47QG5I+OmAeo9s9TQWDRRRQAqs+B7NLvU727ml76e2k7iPam2JV54I8ywwV5+555qzF6j41XHY9EN2pvy3G9ZT8ACR+rGgZdU4Ogmn+0hp4JztDvBK0ZcL0DDmG5cs4zSl2k8WJBdWFk27YJ4JpnbxAqrjbzJyTuG4k+lWcaq3ti0eHbG4hR7m7ljt+8dixVSR9xCcA+WVHLPvQW4DWK6nREZ3YKiglmY4AHmSaX+J+MrPTY8TyjeqDbEuDI3LAwvkDjqcCudu0LtDn1NwCO6t1OUhDZBP7zHlub9B5UFp9kHF8MklxZKxCJLI9puPiaNnJ28/TqB6GrNuId6Mu4ruUruU4YZGMg+RFUb2P8KRXljcOG7u7ScdzOo8cRVQVPupOcj0zVj8LcVSmX7FqCCC9UeAj+7nUfjjPTPL7v8A9AMWnD7baXOm3I2zxKYmBJO5f8GcH8WcAkjzzVfPpGsaBbGSCSGWEsWlCpv2HoGOQDjHmOlXebRDIJSq94FKB8eLaeZXPpnyrMy5BBAIPUHoQfL4UFT8P8dtdIM6va28mBlJLULg/wATuFPypliguZVyutREHzigt8fUuaS+PuxnczTadtBOSbdjgf8A8z0H8J+RqvoOA35rcXEVpIDgx3CTIfiGEZVh8CaC2Nc4a0xj3uqak1yyjA3zRpgegSIZNIuuarw/AjrZ2klzKykK8jSCNT6+I5OOv3fnWnY9nMZ5vehh5C2tp5i3sCUVR8zW5ccDxWKte3KSrbx4EMU+wSzyHmAVQsETqeZzgUG//R6sY2urh3jzJHGpjJ/DuODgevvVu8eak1vp11MhwyxNtPoW5A/rSV2D2DGG5vZAd1xJtX02p6e244/y1s9v2od3pqxjrNMq/JQWP8qBR/o9aAZbqW8fmIVKKTzy79T8Quf+KughSB2MaY1rp8cUqbJZC02OXiV8bTy9BgEdR9KsCgKKK+ZoPtFed1eqAooooFfj6KRIo7uHJezk74qOrx7Ssyf8DFgPVBUvZXSSxpLGQyOqupHQhhkfoa3pFBBB5gjBHxpP7Om22rQHn9lnngB/KkhKf+1gPlQRfD/AHdarcX8zmXJzbknmu4HfkflHhHsafaKKApf490k3Wn3MKjLMmUA67lOR/p+tMFeJogylWGQwII6ciMHp7UERwZJM1jbG4/vu6Xf65Axz98AZ981NVo6LpEVrCsEClYkLbVJLY3MWIyxJxknlW9QA60pdn+iSW323vFK97eSSJ05pgbWHx5020UBVdduMCjTxcDKzwSxmKRThkLMAcEfAfQVYtKfarZ97pV2vmI94/wAjBv8ASg5Yurp5HZ5HZ3Y5ZmJZj7knmaw0UUFh9i/FYs7zupW2wXGEYnor/gY+gycE+9dB69oUF5H3c6bgDuRgcOjeTow5qR6j9a45q+exntE70LY3TDvFAEEhP3wP8M/mHkfP49QZ4daudNfu9RJmtScRXqrzUeSzqo8J/P0/k629wsih42V0YZVlIZSPYjka9OoIIIyCMEHmCPTBpQuODnty0ulzfZmJy1u/jtZPbb1iJ9Ux8KBwIpF1fh7Urfc+nXfeoTn7NdgSAZ67JGO4D8pPzqS0jjONnEF4v2K66d3KcI/5o5D4XH600j1FBVBuuKJBgRW0Hlkd3+mXavUfZjc3qBtXvZXlDeBYmUoq+fIoBuPqB9atbaa09R1KGBC80qRIOpdgo/Wg+6Xp8dvEkMShY41CqPYfzPXNUjxlrUWqa5a2md1tFKIyQeTknLn4ZG35GnnWOIrjUUNvpSMEfKyXsitHEq9G7vIy7YzzH/moyLg/T7C606JAPtKs0ryu5UsqqQSRnH3iMKOmOtBZVxb5A2YVk+4cchyxgj90jkR/MVkTUAMBwyMcA+ElMnoN+NvM9P5HlURJxXaJMIXnVJD035QH/MeWT8amJYw6kEAqwwfQgig3M14c1Tup9oF5o909veI11bMd1vLkLJs9N2MOR0IPP35058Jdo1lqB2xOyS/7KUBW+WCQ3yNShsrPWAVnpAUUUVR8NI8qSabc3EpjeWyuX71miUvJBJtCuSgyWjbAOVGQc5GKea+YoIzTdQinjEsMiSxt0ZCGHw5dD7VtVDanwlE8hmgZ7W4JyZIeQf8A/ZH9yUfxDPoRWvp+tyJMLW9VUmb+6kTIhnH5dxO2QecZJPmCaBhooooCiiigBRRRQFJPbFqy2+lzgnxTAQoPXcfF9FBNO1cw9rvGDX14yKf7PbsyRj94g4aQ+5I5ewFAiUUUUBWW2fDqcsuCDlfvDB6j3FYqKC9uGOPLy1eGK8ZLm3nA+z3O4ITj8JcjaWHQhyDnzq2bK/STIGQ4GWRxtceWSp8vQjIPka5t7NOIIQW0++AeyuTgbv8ACkPJZFP4c5wSPY+tOr67caJcpa34a5ss5trj/FjX0DDrt6FM/DlgUFualpsNwndzxRyp+7IoYfHn0PuKX04AtUGIXu4Fz92K7mRfkNxAFMGmajFcRrLDIskbdGU5Hw9j6g86zXFwqDc7Ki+rEAfU0Ctf8BWroe8mvAAMl2vJjgDqfExXHxFVbBcWdvdlLBZtRcfj+zxzspz+F3U5H5gPnXvtW4/a8aS0tdxtY+ckkYLd4R6nyjBz8cZ6VA8Ddp8unRdylvBImSSeaSEk+bDr7cqCwdR4+1C2KGW0njGeYlhXu2H7geMeFj6nOMdKgONtfXUrqD7FvikkgaNXf9l49393uOAOWeYPmKeNC127v7cXElzbWEMgOxAFklIBI3l5GAXnnA2+9LerdlzXMSxW+qiZYyWWKQqyAnqR3bHb1PlQU7NadxNJFco25dykKwyreuejVYMaazosEUySd7ZuquQpMka7hyByMx5HmvL3zWlPw3qmkpLvs4J4XHjdo1uFA5jOfvJ188VcfZQu7R7UP4gUcYbmNu9gBg9RjligSY7m413TpGkgLrGzbFjeMPvVcjBYZPI48s+9UpDK8MgZS0ciNyIyrKQfqCK7G0zTIbdNkESRJknbGoUZPU4HnVGdvPCSwzJexLhJztlA6CTru9tw/UH1oLC7J+PP6whKS4FzFgP6OPJx9OfvViK2a424V1+SyuUnjP3Thh+8pPNf/nmK644c1ZLqCOaM5V1DfUdKgk6KKKoKKKKAqN1/RoruFoZRlTggg4ZWHNXU+TA8wakqKBItdcnso9mpI5CHAu4kMkTr5PIqZaJsfeyNvoaYbTVYZEEkc0ToRkMrqR9c1KFa507YOF4bHUIrkQB7WY7niUlBvU5dMj7oYEHl70HQEUqsAVYMD0III+or3S7wElmLNDYk/Z2LMoJY7ST418XMYPLH/emKgKWNH44t7q9ks4A7NCrGRyAqgq20qAfE3PzwB8c0xXNwkal5GVEXmWYhVHxJ5Ck2XjWzV2XT4DeXB5H7LF4c8yN8uAuM885NBKdoV3PFYTyWzpHKq5BfHT8QXJADEdM1y9YaFcXEU06IWihG6Vz0GffzNXpDwJfagVbWLkGJXLpbQhBjPkZFUdBy5ZPvR2q6rbabprWVuiRtOpRY0xyQ/fdvPn0yeZJoOdqKKKAooooPtXJwHxFDqtr/AFVqJzJj+zzE+LIHhGT+NfL94cj701XuOQqQVJBBBBBwQR0IPkaB01S11HQbkokrorc1dSe6lUHqV6Z9QeYz8zKDXNR1uQW8KsPDiV2bKqrfeyQqhVOOmCTjrTx2d8WQaxAbLUESWdBnxj+9A/GMY2uB1x8fWrI0jSYbWMRW8SRRjyUY+ZPUn3NBHcGcJw6dbiGIZY85JCPE7ep9vQeVanFfAFlfIweJI5SPDNGoVwflgMPY01UUHMXEnZZeWb5fa9vu8U6AsqLnG50HiUAczyI5dalrPsbupFWa0vbWVTzV0eQfqqnB9q6HNUr2tcM2lvNbNFN9hNzI3elS3dhVXJk7teeckDAwDmgX9XseINNhk7ySU2+CHYSLMmG5fiyy9fQVdHZ5AE0yzUf7BD825n9TXP8AqKC7ItdNF9eEY3SSuxB+EY8KLnzc5+FW5wZqV3p0NvbaqEVHxHBMHU7T+GKTHT0DjI8iaCxqjOJNGS8tZbaTpKpAP7p/Cw9wcGpOg0HF1/ZtDI8TjDxsVYe6nBq4f6PXFO2R7GQ8nBeHJ8xzZfpz+tLvbroncaiZQDsuVEmfLcPC4/QH50i6LqT208U6feidXHvg8x8xy+dB2tRWhoWprc28U6HKyKGHzFFBv0UUUBRmvhpN404hnEgsdPVXvJELMzMAkCdN7deZzhRj359CE7qmtrGxjQd7Nt3d2CBtH77seUacjzPXBwCeVc/drPEkdzhDcm5mV8/svDaRDByqecrHllz6cvSrCs+y95QRfXbshO5oYCVRj+9I7eKVvzEZpp0ngjT7UAxWsKlfxuN7fHc+aCuOzvjm7Wyjt4NLlnMQ2pImUibnkFiVwDz5nPPrTvGdanHMWdkpH5rmUe/UJ9c1t6x2g6dbcpLqMkfhj/an4YTOPnikzUu3a1XIhtppD5Fysan6FjQNy8CRSENezT3zDBAmfbED7RR4T65qdmmt7OHxGK2hXp92NB8ByH0qhta7b72UFYI4rcH8QBkcfAtyH0qvNW1ie5ffcSySv6uxbHsPID2FBc3GfbYi7o9PTe3Tv5B4R7qnU/FuXsapXUtQlnkaWZ2kkY5LMck/+PatWigKKKKAooooCiiig2dNvpIJUmiYrJGwZSPIj/50rq/gbihNRtEnTAf7sqA52OBzHwPUexrkenHsw4xbTrsMxJt5MLMvtnk4916/DNB1RRXmKQMAykFWAII6EHoRXqgDVU8ccNf1trEduXKQ2turykdf2jE7V9yAOZ6VaxrnHtE4uuLfUtRigfYsxSNyPvYRAOTfh6npQMvFnaHbaZGbHSI4wy8nlADKpxz5/wCK/qxyAfXoK80fQNR1iYsN8x57ppmPdrny3Hp/Co+VS3ZZ2dtqD97MCtoh5noZCPwKfIerfLr0s/j7j630mIWtqkZnC4WNQO7iHkWA8/y+fU0EhwZe3No0WnagyvIUJtp1JKyqg5xHIB3qPXqPhTvXIa6re3d2kokmmutwMZXLMCOY2gcgB6AYrp7g3XzeW4aRTHcRnu7iIggpIvXkfIjxD2NAodv2l95pyzD70Eqn5P4T+uK5zrq3tWiDaTeZ8ow3zDDFc+cG8BXmonMCBYgcNK52oPYebH2APvigt3sA1gyWbQMcmJzt/hPPH1zRU12cdm/9WF3a4MzuAMBNiD9SSfpRUosKiiiqPhrmu74yfTNcv5lj73e7oVZiv4gQc4PTFdKGuae3jh02+oGdVxFcjdkdN4GHHsejfM0GLVu2jUZciMxW4PTYgZh/mfP1wKS9V4gubk5nnllz++5I+mcCoyig+18oooCistvbtIwRFZ3Y4VVBZifQAcyasbh7sV1CfDTbLZD/ALQ7n/4F/mRQVpRXRejdhNlGP7RLLO3njESfQZP/ALq39Q7FdMdCsaSxNg4dZGbB8jhyQfhyoOZaKcePOzu501suO9tyQFmUYXJ/CwySh+PI+RpOoCiit/S9GuLltsEMkp/Ihb6kDA+dBoV9xVl6B2KahMQZ9lsh6lyHf/gU/wCpFW7wr2V2Fnhu77+UY/aTANz9VX7q/Qn3oOXbWzkkOI0dz6IpY/oKe+EuyS+uyGkT7NDnm0oIcj8sfU/PArp2OIL90AD2GP8ASveKCB4a4cNpbR24uJZFj5KzBMgfu/d6Dy8/epb7IPNmP+Yj/TFbNFBrfYI/NFPxGf8AWtTUOHLWcES20MgP70ak/XGalKKBM1Pg+aMAaXcixXBDRiISREn8YUnwN7gc/Oqk1DsU1Mysxkgl3Eln7xtxzzJIZevzro6igQtC4YXTLVhY2pluSuC77ULtjqzMeSA/hX/zUD2fcH6tDey3l1JCvf576MneX9D4eS7TjHPpkVbeKKDUWzB+/wCP4/d+S9P51spGAMAAAeQ5CvVFAUUUUBRRRQFK3aJwgmp2phLbHU74m8gwBAz6qc4NNNfKDjHiHQJ7KYw3MZjcdPMMPJlI5MPhUZXampaVBcDbPDHKo6CRFcD6jlXm00e3i5RQQx/wRqv+goOT9A4HvrxgIbaTB/G4KRj33NgfTJqxtM7AZCAZ7tEPLKxxl/luYr/pV819oFPgzs/s9OGYU3y+c0mGk5+QOMKPYfPNNYFfaKAooooMc8CupV1DKeqsAQfiDyNQjcE6cW3fYbXOc57lP+1T9FBHLoVsOYt4AR/uk/7VvRxgDAAA9AMV7ooPmK+0UUBRRRQFFFFAUUUUBRRRQFFFFAUUUUBRRRQ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4" descr="data:image/jpeg;base64,/9j/4AAQSkZJRgABAQAAAQABAAD/2wCEAAkGBhQSERUUEhQWFRUWGBgaGRgYFx0aIBcgHBwbHB4fGh4YGyYeHB8jHBwgHy8gJCcpLCwtGh8xNTAqNSYrLCkBCQoKDgwOFw8PFCkcHBwpLCksKSwsKSwsLCwpLCwsLCwpKSkpKSwsLCksLCwpKSwpKSwsKSwpLCksKSwsLCwsKf/AABEIALcBFAMBIgACEQEDEQH/xAAbAAACAwEBAQAAAAAAAAAAAAAEBQADBgIBB//EAEMQAAICAAUCBAQEBAMECQUAAAECAxEABBIhMQVBEyJRYQYycYFCkaGxFCNSwWJygjOS0fAHFSSDk6KywuEWNEOj8f/EABYBAQEBAAAAAAAAAAAAAAAAAAABAv/EABoRAQEBAAMBAAAAAAAAAAAAAAABEUFhsSH/2gAMAwEAAhEDEQA/APjww6+JulRQNCImJ1QoZLIJWTcOpriiOMB5941muLQyAg0viBTvdec6x6c4f5/qgTKRyJFDFJKz7eErllF2wMutwNXlvVuQ3FYnCkfScuRJHLIjGFZE1tpOmtQsXxx2xqPifpJzHWsysrER20rMOREsYfy3tegBR7kYr+JeuM3TMnHEFEJTTJV2JYmYkHsL169hZvnbD7r8qR5rLOzBVzeRbLu3ZSU0q5PpZU36A4o+YR5dnICKxJOwAv7e+2OY4GYgAHzHSPc7bXx3H541kfxmqRRwSZfzZdo2UrJXnjGk2NJ8rDkfcHfCmX4huEQ6BopyRfyyM5cOh5BApfcCj2qDvpvw6TmJMvL5ZRDI6rts6J4gVx7qpBHqRhn8LmObNzsseiM5PMWAopD/AA5Bal8otgSAK52AwF0Trt545qdlBCSsdq1N4TKoAHdjQ/PF3RPjT+HgjjCMQonV0DUkwlUrqfuXUUBdih2w0KOodHaNubXwYpb9pEUgf7zaftivp2VRxNqNMsTMm9Wystj38mrb29sF9R+IzLl44vDVSqxo0gO8gj1BAfSg1e9D0xd8OSeJOxdVCBC0hEcVRqtWw1xuF29FtmKi97BCrI5IyOFANGySBdKLLNXegCftjzOZcKz6DrRWKh6IDDejvxY3rnDWH4ulSN4gEZWDgFl8yhtY2Kkb1I/t5uOKv6x1a8pBHCyCHQqumwcSDzOWF2QzDUGA4oWKrBQvxJlW/icwQPKrgk+gatP5jCmSMqaYEGgaIrncc+o3xrsx1CJUhkmQSB0ysjx6tPieEs8BAP8AmVWP3wmy/VIWdGnj1VIl1QURAEFNK1ZFgij+GsAvXKsYzJXkDBSfQkEi/qAfyPpg7MHMokWp5NOlZo/OSFBOkMN/Kdq9Rt64bZnNIn8ZllGmK5XXU3cNGYtN76qBHf5z6YnWPiiGTJJloo3BVYxqcg6QpYsBXIY6N6HycYALomTOamaWaTVoMbyaySZFMiodzzVgG+xxocn0qGECRm3mnkyrw0BY8TS+1WNKsjKRsCg9axhUkIuiRYo0aseh/LDXM/E8kkbLIAWMqzLIPKyOFCsRWx1BVJ91vnALJo9LFT2JH5Gscg48Z7Nnk48vEHRONX/0fdK1Z9C7ogiXxSSykEbAbg1+IHnasZK8M8j1aYzq4YljpU0B5lFWCKoih3xR51ERooRBZIjctYJBK0y7DjV+2L48pEk6rIPI8SGyxGktGDq23NNe2HvxB0jwS0k7I0bNKqKkajSaYKx06bIOk9+/pgLKZeWZImgClvAZWBRXsxycDUDR0Op+gOAWZXKxtlZXIPiRsu4PZ9ga9mWv+8HpgLKZRpW0oLNE8gbDc8/tjUv0wRrnIXcNN4BclQAtI0Mi0AAAa1A4R9LziJJqWJy43XS4OnaiSHjIb9KwRV0bIrNJ4bMVJVtJABtgCQDZFXVX61idPyPirJQJKhaA7lnVR++L5Ily862ZE2DhkZGOllsFSKG9+3fF/SCgXM+GX2jVwdlakkjY1RIBq/yxQTn/AIdWFZvEDDQx0kG9SnUqkj0EigH/ADYTPlKiSQG7ZlIrggKRve9g/pjVTZEt45PjsjwEl5CpsromATTXYN98IFRHhZI2lOktJp8Na2G5LBr2UemAO6Z0kxyylm/lxgBye90a/P8AbAGY6R/OljWzpbylfMKsbkjsFN37YM+H3mzE4BlbyoQGJvSANhv748HU9UkuqUsNDMu/h6mpRRKgcVx30jACR/D7lpRYIissw3BA7g9//nHOR688SBF7Nf8AxH3xUeszb/zG8wINGgQbuwNu+AqwU3zvxLJI5Y1uTXsLvEworExALeGOY69NJGsbvaKoUDSoOleBqA1ED0Jwtx7gi5M2yqyBiFatS3sa4scbYe/FfXvGiykAIPgQqGIN+cgWAfYAD63jOY2Of/6Pv4fJpPmZxE8nyoVJAHO5WyWI3oD74DJ5TKtK6ogtnYKo9SxofqcfTOof9FsOXiEizs0sIWWQFfKwUgsBt5dtwCSa5AxnugokJWaGBSEIP8Rm20JYIP8ALQctttWo+2NB8Tf9K0LxvHDF4xkGl2lJC1tsqghiNv8ACPbDcGJ63mFn80cQXw2lDGNToYFyytZs3ZPO1aaoDCiKEtdC9ILH2A7/AK41XQOsS5n+JhdqQ5SfRGihUUqFk8qLQGykXzvzhL0TQyzxu6xmSMBGY0upZEfSx/DqCkXxdXzgAJssyBSwIDrqX3FkX+YI+2GPQYMzq1ZXVqLLEdPcvdBgdip0m722wdmMzlCWSRncRRJFEyDYkBiz/OpoyMaB7V9MV/DvxEMt4O7Us5kkCmiyhVUL2B/EaOAWwZdpmlNjUqPIQAADpILABaA2s7emBo47IA7kD88bDpk2UhhhzHh+IAZYZwCwZ/Fh2BvygXrA09gN7wn6j1WCTUwi0u6R/KoUI4ADaQGrQSL4vfAX/EXSpY2y8cmgaUMSlHDg6ZG1E0NvM5FHcVvgb4g6YseYkSMDTHYNPq+Viu5vckUSBwSdhWzrp/xJ/FZhkeGM+N4+kncxtIgNr2B1pd1+I4Cb4qjZiWy4IdzI3mskvWqtthQ2F+vrgADlpMx4s5FgNbngAtwAPoDQHZT6Y76d05XLg35Y5G29VRmH5kAYYt8YL4MsSZdFEjXXKjyqppdqbyAg3tqbm8F/CGdVUf8AmRIwfUVfX5lC3ZCRsSFonkctY4OAy/gDHLx7Y0nxX1WKY6w8esX5IomVSWa2Zmko2duF3rthTnMvGkjJ4lAIGBNNZIB03EzDvV323rAAvkGEayH5WZlBvuoUnb6MMHdS6EyrG8aOUaGORtidJpgxPtqjZr4ojBERWXLCMOSyl3WJYiSSRuWe/wClb2HC8d8P5erLPlN3lYMAjpHGASUBloO8h0r83C9yABtgMBgjJM4bVHepQzbC6AG5PaqxVmIGRirAqwNEHkH0OH/wRkjJNLRG0Etj+oMpT8gSD9vyAXNdXMuW0SMTIsuoX3DIFP3BUfmcCZHqDRE0TRV1q/6l039eDfth6OmwzQSzTF4syLIi0PUvloaTRo6tyCexwn6XliJYWaMyqW1aEpmcKdxpFkX7jFHnS81Ihfw11GVGiOxP+022rua2xRlM40T6l2amU2OzKVP6E40XROnSLHmAscq5gGJ0QrWnS4ZWOoD/ABD/APuwHWekk5oJHGY/EAKq5A3021G9hqsC8EAdKzAWeJ33VXS738oI237VhhlepoubZ3AETeJGwQbaGUp5RfpR+2Lui9DaVIW8ElWm8zkEDT5RVnYi743wyboqHIQSmKZ2Q7kIQgQyMzWa324IxRbF8XCWJfEKJo8RdPcg5cova6LCvqRhHN14jKRQRbbN4pqiSWahfcaT+uA+u5dI5mRARoOk3wSu1j2NXv3JwCoxrE0V02BpJFRW0ljyTQ+5wTmI/Dh8N0p2fVZG4Ata+hO/2wvjcqwIO4ww6kAVjYuXcit62A2A9qxcNXZHo6vFrLAHsCQAaO99+K/PFiZeFUXUdLHcMLPBb9DsPthYmtkoCwp5H+Lt+mL/APq6Ro0bcqdQQc8c7dt8ZVpOixR+EODdn5NXO/N9jt9sTChuhSoFGsqStlbrSSTtz/zeJiYMxjqOMsQqgkngAWT9AMGr0vTRnYRj+n5nP+gGx/q04a9GzoaUwwgxI0co1A1IxEbMpdx7r8opd++MqCyvw1KW0v8AyzROmiz0NzUaeb86HvgjMdYSElYo2Z128TM+dlI50RG0T76j9MOPgHPiGN5FeNZDKgl13Zg0tqCVuzFiNlN2Fwi+IcxJmp2l/hzGGJoLG++5NsTZZq5OKFmcz0krapXZ29WN/l6D2GKcWNlmG5VgP8p/4Y7i6fK3yxyN9EY/sMQNvgeYLnogeH1x/wDiIyD9WGEckZUkHYrYI9COcM+k5SWOeOQwy0kiM38ttqYE3t6YO6908R9VdJPKhnDEnYaHYNe/bSf3wCfq+R8GZ47vQQDfrQ1Db0Nj7YEvDr4m+IVzbK4QxkavIK0eY2WFANqY7nUT9a2wH1DqKyMpWJUVa8oCjV62VRSb975wBTvIuUihAWp38QeXzEqWiWzdEElq2++KupdAly6kzDQ3ivHpPJKAayO2kEgXwb24xoOqdXjinys7QUdKS6dT+QAkpGgYhAnytsvB97K5visSHLfxCNL4KzK+pyfEEmqhZ3FXX0GAAjyskcK5hWK27R7agVOkE3tQtW23vnFX8AfAEoPMpjCgdwoa7+4FY7g6mp8czJ4hlUlTZGiQsDroEDix9D6YYNCj9ODnxCYnKAa0CoXN6tAQswNVZYGxtsuwJs1lHibTIpU80caD4ayfhzkztpUAI/mBCpPG662IsFQGF1/UOMU5ZciQPGkkvRH8icFVKldzvvpa6qkI74V9UzfiSHSSUUlY9XIQE6Bvvx27cYB/8Zujx5SWNFRZI3LUQbkVyr2RzwCPYjGWx0ZSVALEgXQvYXzXYXji8A4h6wI8vGI9pQ8uu1sMrIFW/UjVIPbasNPhP4miy0aoVOtsxGzEi1KfIRzt5Hf3vSe2Mlj0DcD1wDL4kB/i59RBPivuCCD5jwR7YDyubeNtUbsjD8SsVP5jfEzORePVrQrpcob7MOR9cdS9OdV1sKHk7i/OupTV3RHf7Yo3meQiPVPmJgRlMvKyCZ/Nqbw23s3YKk/XGN6SiyZiKNpGWMyaQ11pDGrF8dicDZXqLxhwDYeMxtYvykg7XxRAI9KwNiyIejwWzMQs0rNrLsCH0sxFFjwVAXesEfEUOXijRYV8zAnWN7KySKd77gA7YUTdP0xBi3mOlgu26MCQRvZIIoitsUSzsVVTwl1tuLNn9f3xcQ26Fm4YdEz27pKf5foAupXHuHoemG3SMrlJI3diWZmn0IW+RVjZ1sA+vfj9cY68aDpfRVPhMZQDKkhUXRFal33Hf89xioW9YzQlnkdeGax79v7Y8ykkQHnR2N9nCgj0+Un741E0WSje49DIYihLG6kNEMByBVjGRnVQx0ElexO3b/kY1EpzmIY4HUSwFSwBrxTa3xYI++PZcqqxeIMuCFOl9UjGjZG1Vtthf1fPySMvikFkVUsb3pG1nvthpmpGig2Aa/JKDwrFfKVI7Mv6qcACvVW2KIiDgaQRR5uyTZw2yvR5RIY5JFjArcf4lJoVhXDJCYVEjsGS/KovVZ9eAAL/ADxoOkZdJYBJIXkVZdLKWC0K+bYXQHvjNajL9RhMb0S10CdXcn09se4M6vm9EpURxUPl8t2p3G5PocTEUEvVoR8uUjJ9Xklb9NQBxbF8VSoD4UcEdgi0hUFb22Y2R6c9zhKR2xooOm6OmyysQGleIIpO7IrHUwHproX/AITjClMnWJm5lf7MR+2O4fiDMp8uYmX6SMP740vS/haB+nmVg/jvFmJIyG8tQsnI9asVxv6jGa6HkklzEccpZUdguoECr72+1DDoEL8Y50cZqf8A8Rv7nHEnxZnG5zU5/wC9b+xwFJlDr0g0GJCs3lBFlQxPAFjc9qOHudyWXn6gUWWklaIK0agrqYKD8xXSNV9vtgBIus54J4izZjQSw1CRtyoBbv2BG59RjjPZXNTh5pyzeG6ROztZQtekN3A53rn3xpcvnTlMt06RW8Opc4H1JrG7KpDoCC2wAq/2xX0WNTmpovFMozkE+vVC0W5UyowDEgjUuxvg4isbnco0UjxtWpGKmuDRqxtuD2OPZci6xpIy0kmrQf6tJAb8ice6GdDIz2RQokE8bctdAbbA4d5fNLMuSg1IBG48vmLMZJba/LpAIoVZ+XFQjleRwpYuw+VbJPFeVb9LGw9scyZR1LAqQUFt/hG25ratx+eNR8QJ40CPI4XS2bZV2XV/MVQFA2u9Njkiz2wszbIzFjmVuWMGTRE3zXZWgqj8IJP74BP4Zq6NXV1tfpfrhjD1QDKNA0dgya1cMVptIXzCiHpQaBIrU3N4vafXk/CaRNMTl1AWQks4GzEDQPQFt+e2HHW8zlm0xa1WJXBqJVvbLR7nSLa5S4sk0bwGPKkHcEfX33H6YY9Bh1SnawI5j9Kiev1wFmMyZCC1WAq/ZRQv1pQBfsMaD4chkaJhHFKw/mhmX5SXiKrrugCCbFmqJwCvqEEjqMwwAWSgKPdbU0P9N+1j1wvw4zeUkWIRSzRBIyzKgcSHU1X/ALLVV0OSBgTNRxeWgwuO6Dq/m96A0jb5TZGApzOXChCDepAx9iSwr9AfvjQdSz6RzZ+NwtMXCVGC2rUNNPyqgCiOCCe+FUgLwvohjjVApYkku1nTsXN1q2IUAeuHHW+oSR5hjFHF/MjSfWYkdgHiVmNuDQB1ccUcBT1id54MoRRMw0sTXmkiYxBi3vGUv1q8MvifKpFLlo5HpGgRJbUr54DJGCRuwHHG5BvvhZ1WSR8iDMSZIs26HVz54kNfYx/rgvofVMxIgCPFCNUcQZYU1MzVWpypYkqGPO5Fd8UI+swRB/8As9tHvTaWUElmIHm7hSB9jgvqHwu0MGpyVlA1FbDKyMwUMjISLBIBU+tg9se/F3jJN4cs0koADAOT5b7EXQP0wsl6tK0YiZ2KXqom7IAAu+wHA4Fn1xpGjzGdHiwzCfLx+CAEUapKAs6SEj0kCzyeDveFInidsw+Y1amDFNC0A5NiwT5R2rteG/wp1eCGIK/nd2kNHYIfDYCtu5Cb37bVvm5s74jO7AAtvQ47cXhEMs3mclUJjjkJAHignSGOnejZ5b9BjmHrcQiRHyyysgIDPI/di2yoQOT3wkvHuNI1fUI2hjZliywIER8kZk8sgYg6pCeKrYd+cKem5VZRKWYiQAFVA+bc6vpQ3wPmc4ZVhjA3jXQLN6rYt9gNVAY8zEHhadzqI8wqqB9/zBHtgKXazfrht0TqS3Ik5uN4mU3ZpgCyHb0b98KIGBcWLBPF1+ow8jirxgQAuxYKpaqOkccebfc74UI9Jq62x0sp4BNel4O6jGETwrbUrXzswIvttYP74oyHT2kv8KgMdVGthdffEqrcp015V1AjY1ufpiYGhzRUViYx9U0zXXYmyS5cBtYN/wCziAHmP4gviHbnfnBfRpx/CTzMkMfhBVjbwUcySMdlPiFhxbHSPc4zf8E/heLXk16LsbtWqgOeP3GLst1eWONolYeG5sqVVt6qxqB0mtrFYjR9kPj+SMRWiuYzPd0A6yhRp0qKABF7euAfiX4kXNLGqQrCF1M4U7M7aQSPQUo2+uEePMEHS9blbwtRU+Dei0Ujf1BFH7jDrrcwimjilIQqiPKYoIQ0chGsKhULsPLe/JPNYzeXy5dgiiyxoYszXUZJQokcuEFLqN0PS+e2A2nT/jGBmkMgCrHmDmYlYXrLCpEoWBrskb7EjHGZ+NMs2ahzSpIpSGWNo9iASrBCp9CXJPp27YzOb6KySRRAFpXRHZdti41qu/8AgKkk+p9MOviIRw9TcGGN4ZGjcLpvyOqn+XpIHc8emCsgBhpF1TTl40RmEiTeJWkVYrSbvkb7V39hgqHp4eeXLsseunCPHsA0aswAHcOBRB3sj0OFfTMm0sgWOrHmJJoKF8xZieAALvBFU87HZyTuxo9ix823Ykjf6YJ6f1HwlmGm2ljMYa60AkFu29gafoTjUZ4FcznkIiVAJWDnwwys38xdJfzsT8lCz5uNsZTIZFpGUBHcFlU6BvbfKtkUCe1++AO6bmP+y5hHICHQy+emMi6goVAfMCGOokUALu6BAyPT5Jm0RIXarpR2xoE+FpMwsCQ5YR6hfiNJZdWDFS3CihGx2APmXbcY6+HeoSGCfKKQkrVoLWLKnzR38qMfmDbbrXfYMvNAyMVcFWUkEHYgjYg+94tyWXMjrGDWrkngACyTXYAE/bA7HffFkE7IdSmjuPzBB/MEjAaL4pnRS6oBUjsQRW2iWVfS60kbWOBjNXiO5Jskk+/vjwC+MA46z1wyyl4yya4o0kF1qIUa+OQz233w06T16Nf4KR2AeFngkBF3C4NNRBBC62FH0GM1lck8gYqLCCzv/wA2duPbFGKGOc6zI6PG7atU3is3dm0lb+lY5Tq7DLmADyl9d9wdqI9xXPoTgFVJIAFkmgPUn0xbloQZFWQlQWAY91F0Tv6f2wQV1vqhzExlYklgl6jZtUVT+oJ++ALw/wAl8OI0JZpAsmoLpYNSgSIhYkDceYbc749zvTNOYORcRxsJz/NIKhdQAIN7lBWxJ/fF0IREa1VtYF+5sgfofyw2zfw68cS6lkExZgYylaVVVazve4YHji8XQ5VI4cyGk1COWOggUhyNYVtRb5dzekH64ZZv4u1K80UnhzKRSuuouGVkatiNhp3PpthoU5L4aaWJWDBX8VkIY1wqla2vc2MFt03LiBRJMRpLi0WxqYKRfehuP9Jwk6h1aSdtUjWfYULoC6HfYYN6DnTAssyqjshQU4sUxYE133A/PFQ3yvXIEkmKxqD4cgVmsE+SNVqzsdmP3wi65nUll1Jdbjf/ADMR+hGC82z5lA7wpCqJZlCMNVCl70bNLt7Y9PQ0iVnldNJFKoYa+Rvp+l81gEscRa6BNCzXYYM6d1CVGPh7s4oitV9//nGs6Q0QRvAy8krGIqgFn5gmosRwCb5O1HGe6NO2WdZVYaw2gDmiTRvtxf6YaPMvkvFRpZn0rRo7fN6V9jhh05g8bRoJZEUF9LEIu3a1GpjudtsZ7MZhrdTyXsn6E/bk4J/ip44lpiqNqUAbcc2Oe/OIq3rPTGjlrSKIDDTxRFir3xMC5nOo2k6DYUBiWJ1Huce4obfFEAhhymXDK2lHkYqbBaRyNj3pUAvC3o3RmzDOA6II0Lsz6qCggE+VSe47Yc9SSOQhpFzMpECveqNNKA7E0rev64U9Mz5izKvExgGobm30jvqAA1iuRW+MtBf4EmQxxfzTZAKKTq9wKuvth/8ABvSHTqGX8aNkALSUy1YRWJ2P0rFHW+tRrm/FyQEekC2UFQ7fiIRr0qfTC3MdankfxHlcvRGq6IB2IFcAjsMRGg/+nGgnM482W8OWWKXkMNDaFPo1kCvUYzx6Mwg8ViBsCqkHzKW02Dxd9vTftWKDm30CPW2gGwtnTfrXF4oOA1HxjmdHUBKjMqtHA6slXpMKDa9uxFHbnAsixSFX8KeVpWYAvOoJK0TemK683r64s62yTZPLTAgPEPAdfUAlkI+x3+owXkPiLLQx5fSrFoXWQiudSaJgSSRuQGU1W1YKB+FJEbP5cohQBiSNZbYKxO5G2wOBOn9eeDQACAha6NFtQ4OpWX/y4s6b1sJmJJyWvRIENCwWUopIFAaVN7emKuvZ9JplYNIwCIrO4AZiuxatR7e+ANzPmUSJlFLSKZNTyPMzfzPDJqwL1+3fAOS6/Nl9YjqMs0Z2FaGibUpA7G+b98PM58UxRXHl7CLHPGjR6kIDtG6Gz5tVp5vUk1scZhsuWVnL6mrUQAzEWQLY1Q3Pr3wDOf41zbqEMgCBWQKqKoVWqwukCuAB6YVjqMvn/mOPEsvTEa751Ud798DXhrBl4ykQKhTK5BkLN5QGUaqBC1Zbkfh53wQrxBj1IyTQFmifyFn8gLx7JEVqwRYvf6kfuCPtgGfScv40ckP4iUaPb8ZOmr7arC/XTgHKZgxOGrcWKPuCpvv3x3kGP8wAkHwyRXqpDf8Atv7YYdYXxkXNiiSQs4qqkF+Y+0gF36hsAPkfHnfRFsfDIOny2q2Tqr5v3OwwvliKsVOxUkEehGxw5znxAPE1RIte6hSRVUQh7bb32GFeezzStrYKDSjyiroVZA7nkn1wHOUkCyIx4DKT9iDjRdX+IcvK8kiRujPOkgACAIFADANWvfegKA2u8ZfHuKGEvWXBcIx0MWrVuaLo/Nk3ca9zx74IzfTNaqIlczIsjThnDEFSLIAApaN8nv6YTHGoleeLMMYo9b5mAKU06z5lTXajg6wecRAfV8pNk0MDFCk2mSwFJNDb/EvJ9L3wuyfTXlBKDho0+8hIX9Rht8SwTMWlzkiJOaAhHzV7hfLGOTRN32wRkZ4UTM+CNQRYZULMwAZWVaqwXILE2fy74oW574ely5bxE1KF+ZTagslr5hsasXWDp+nRo2YhDBKSMBiRpc2Hskny3VUL74En+Msyy6BJpStOkAURp072De3674TE3ucBo8rGshjgkzbMDpQJEpKiuNRah9wDx7YaT/D7wq0iDLEopJMriQmhtp1AKTW1AdsZQ5WaArKLX5SrA7jWuof+XBWV+HppKMiuqFSQzemlmB82+k6TviKpzvxHmJRpeVyv9AOlf91aH6Y5zmVeNIyRS7kH1bk+4rYb+mCusdHEeZWLUg8o1G6W1JUkE8Alb++Os/PD/wDkkeZwBtGaRTXqwtvsPvijhVH8Wx1RinJHiWF3s2aB4/4YbT56FyofVOS16yPCjscnYF2H5YzEuc1SlyoIJ+W/agPtgiXqcs3kFKqgkKooUN/7YDUZd49I1zQQn+hYVYV2NtZN49xhS3viYDYS/FQjkdo10s2WEHkNhGUimUnkUo/PGZnnZ2LOxZjySbJwy+F8qsmajDgFRqZge4RS2/5Yu6DFBLqilVVkYExyM7KC21I1bAEXvXNYBJWJi7M5co7IwplJBF3RBo749hybspZVJAKqT7tdD6mj+WAHwVkcmJDuxAHOlGc/YDb8yMMei/C0mYkVbCKVZi7cKqNpJ/3tsAwSTZealLRyK1ECwbB4I779sBX1GBEbShcigSJE0EH0Is/n74v6N01Zi9hz4aNIQgW9K8m2O1c8Hvg7P5ONs0tyINfmlDyWsbWdS+ImosPTTZF1yMX9P69HlpZngVVOgIgtpFkuRC9lwDRQEcDbEAmdzSRwqggj0SpqR23kXzkWWULv5SK4wu6Z05p5BGpAuySb2CgsTtuaA4HOLes9TE7qVjWJVQIqKSQACTyd+ScTp3V2gDeGqiQ2PF31KDyF30i/WifpgOsv8PSyTSxR6WMWvU10KQkEi/0HOLuk9PkKPUE7iRdIKCl5B+YqQd1/TA+a67M7ly+lmFMYwI9XfzeGBf3wA7kiiSQOxN19MBoJRmNP814o61ANK6FwrUNKimcAVYpRyarA006MixvmFEa/gihO/v5guon1Y98U/DeeSCdZJC4Vb2RQxb/D5mAAIvfcj0xTNTrJoRmAfXrbdgvHn07bkg36/XAWRZ+KOQNHGzCmVllcHWGFfgUafzP1xxn+svNq1hPMyt5VC1pDDYD11kn1JvAckLL8ykX6iuMEZLJhlkdtRWMLsvNsaHPAHc/Qd8Bb0OjmEU8OSh/1qU/92GnTc82keKFTLyAxyKi1XA8Qj+pXAI/yMBW+EGWm0Ojf0srfkQcHydSTVJUeoHxApJqgzFl2rkE3+XGAE6lkGhlaNqJU8jhhyCPYiiPrjs9Jk8HxquPcXfFHTR9NzjSfDfQv+s4xHrEcmXFFyL1Rm6FDclW2+hHphbmlSBJsuzgsrSICAfNvE6mvcxke2rAIcazJfDQSFp3RnaFIpWjIpZFk1Eb7HSFA1EXuaGMneLnzrsioXYot6VJJC3zQ7YBh1KLLosiKr+JrUqdVhUKglSRVsGNXXbtgrIfFcpeNGcRQgjUsSrGGA/q0AFrP9RPOM6TgzJrGo1SgkEHSB7Ai9iOGrv684CnNBQRoYsNKkkivMQNQ+xsX3xTeLIsuzFQASXNL7mwKH5j88Ncr0do86I2jZwknylfmAs99qIF3xgFmTRGcCRiq9yBZw1l8HwtXmdEfQl7WGRmN1R2evscJZ4tLFbBokWDY29CNj9cHJ0mQxliaUAsAfxEAFgP8QUg1gHWb694KRmEKWdInsnXpIVkYNffZa2G3bCZs3PmXQM7OyhVWz8osAD6WcNMr0xY4ZBMyKY54SwNnUNJ2AAvfUTZobeuA851SLUxijptWoODQBFEUvoN9sAB1QOJCJG1MOTd0eSPsb++O870h4o0dq0vxX+VWH6H9DgeZywLncltz62L/ALYN6rM5iy9ta+HQW+KZhdf3wAeSyxkkSNeWYAffDHLwBM7oHBYr/vLX98A9KZRNGWcxgMLcblfcYdw9PD5wFJQxBQx2D/N0gE/QkfrtgMyTWPMMepdJkE0gCNQdxx7nExRregZdky4aNN5ElUsZYkBLAqpsyavKu+kgck72MKIco2XJJky4YjY2JWX3XSGAPv8AtgHpnTGnfStAAFmY8Iq8sfYfqSMarqnToIVmLKZEg8DLgBgtuQZJGJo8sCPucKM30jOJFmBJIPFUarsckgiyDvybxd0/4neHXoji0uytoK2AVBUabNjYne++FTcmth6emOpcsygFlYBt1JBAb6E8/bAE5vrMj1R0ALo0pYGnUWo72fMSd8AyOSSSSSeSd7xDjzAc4KzPS5Y1DvG6qapmUgG99ifbDLo8QZDpiDsDu2nWQPfW4jUfVTwcUyiSaQwgqLa92QCwtbsgC0BdAep5JwAnSummeVY1IFhiSfwhVLMaG5pQdhzjjOworfynZ0IHmZNG/cVqPHreCMgyRyEyPKpQ+Uw1dg/1MRp+tHDHqcrzxs/hzOEW9c0xcgFitqoCgbiiaIFb4goy2VgjTxmDzrYUgxmNASLI1a9RIHFCuLwr8ESO/hil87AE3SqC257kKMWZrqBeOFCP9kGAPrqYt/8AH2GCfhvqKwTeIwB0xy6QwsFijBQfYk1gFRw6+GciJDJtIz+GwRI1ZtWpWU3pU7bgUdI3u9qI+c6yZEcMPPJJrZvLRAFKoGnUAP8ANXtivp6SySxopJLEIoYnSRd0b/DfI/vgD/iS2Ca/CjkUHVGrl2LNVsdIKpdDylrFYp6awOZCZWMyFxoVXZlskb3oddQPFE0e47Y669lIVUFCviNI4dF+VAoHA7AsTQ7acKIJ2RgyEqymwRyD6jAG9VyxUIxKEtr2RQoARtPb1IP2A9cLxiYgwBXTerSQMWjIGoaWBAIYHsQcVZ7xC5aUMGfz2wrVqN2NuDgrLS+FGJAoYv4qb9hSUR6MCbBxJc42anQzOATpQuRwN6J398Atx34R06qOmyL9xW36j88GRdIlCLKYmMfN1YIFE3XArv74ZHPQRw5iIecPKdA5oLwxIrY7flgF3Q+kNmXaNFZn8NmQKCbYbgGhwRY+pGCZsgEWIT6oyhlR1rzWsgJA96c/li74bziBz4kjxQ1GJVjkKmUagDYFFtrND1+uOZ4o5oHZXjj0SysqXRKlUoKCb5Fd9/vgOMt1dEDsqDyKnhgn5W1AMwHqwFn6Yme6uJc4jO9xBowTRIIUKG25INHb0wkrFqQeVjdMCoC92u7r6UNvfAcT1qajYs0aqxfp2+mGed66zoQgKK3zjkayACy7WupVFi/0xMr00NDqekAmCuxNFQaBAB5O5NDijeDuqdRgSGOOIeZJXLrYZGUMdHm/ERZ3/wAXtgAelCZo5Io0VhLXI3Gg3qUnjkj7nA/UYhGESiHCnxOOSxI/8tYuzXW5ZTGFAXRH4SiMVak2Qa5JOOuidPMk3m8xXWzKd70Lq819idsAM+XAhsG9QDEf00xWvr/xGLOpEeFCunzBFJPoGLkD9QcG/DuSjmc61KwqrGVh6A6gL4s1pH1xZPm45HMhhLSSMNA4iQBgqgAbvQob0NsQKMr0l3RpNljX8bnSCfRb+Y+wwyhlKxxuunUqWpve1ejQ7Vti74h6+soXYB4XKL7qPxEDbduwoAbYRySkRqwNbup+9H++KGUvXyWZnBYlid2xMIScTFQ7yueaPXpqpEKMCLsGj+4B+2O82JqLyBwJDdsCAx9dxRO/64Y/CE2nMFuAsUrEhQxGlGNqD3HPbjnBXU87HmxQfMM0YJDzMZXkv8KrGtINrssawqlvw34XjjxmCgK+ksCVD6To1gA+UNRP0xb1uFyA02bjnYbBRI8hA9bK6QPa/tgHp2aSNrkhWYf0szqB7+Qg/njS5TPTyJJ4EMGW0x6wEiGqRSwU08hJoXfNUMKMeVxrR8NQ5VV/jDE7SEbJmCGiB7kKpDevPtjKObJJ5xzWAteRKdQDRYFL9BqG/vpOKYpmU2rFTxakg79rGPDjQdPgLwATBdAUyR8atKtT8D5D5ue67YDOHB3WOpeNJrC6LVQQDtYA1H/U9tXvgrrmTjSZUQrW+oqQeZGrcbbJpr7YX57LeHK6f0sy/kSMBUcu2nXR0kkaq2sAGr9aIw16R0JZBE7uqxs7q53Hh6ULaiao7b0L7DvtzkUmmgMEKMwD62VQSXJpV2A/Dv8A7xOLv+o5VTw5cxFCl6ijzXvXPhx6jdd6vECR2200Njz6/f09sPesdUimywEcRQrMzkD5Yw6Ril5oNIrNV7Y7To+WIVleaRVUayiCNS1mz4kxpRVbaTwdsFQ5uJbjy0cZZgNQWOTNE0QResrHyAdlIvAZnJdPkmbTDG8jc0ilq+tDbFmZ6RJGal0xn0Zhe/qFJI+lY0maglH/AN0xiH9MjrF/+mAFztW231GM71J0JqNgQL+WLwx+pLE/5sACRjRZaG8sniRQwrTXNJuzhuDGgGtiOxFj1OM7h30Dq0UFM6W4f5gLbSY2WlJNKVbSwPPFHbAVyIj5WUJqqGVGXVVlZF0NdceZUNb/ADYmc6nAqlctERqjKO773ZU2BZo7Vf5Y86GyuXid9InKKWJGwDaySTtdqBv64VTxhWYAhgCQCO9Gr+/OAvfq8xUJ4jaQnh6QaGm7ogci/X0GA8EZTJNI6ooJZqrb9fpgvq3TfBSJWFSefUPbV5Tz3U3xxgFmDIOjyOqlFstwBzVMSfsEOKy6BSFtiQLJAGncHy8n2vbnjFp6vJoRAdIQMAV2JDbHURzsSPoTgG0ixwpk2difK58gDBbLHUCTpZ1Zh5e2mib2wqzfU7VEQbRO7LIRTtqINvRNnb3774ozGdZ0jQ1UYYLtvTMWN+u5OLch04SKxLaQCqgni2Jq/QUD+mA8izbuHSi7Sspu9ywJP3JJwXkfh52RpGU6FRmIsBqB02AdyAx/Q4tYxQSxut6l8J9PzAXZbf6aWA/xe2PfiLrnjyHw9k3qhpamOoqxvemvAD5EeGniE00bo4AuzY234A+/2xM/8RvIpUKiA1uo3PN2b73v9BjnI9LmeKRkIEf4gWA1afNQUm2I52GFlYArpch8RUJOk6tr2sqRx6476XLckS9w43J23INfmP1xRk5NMiN6Mp/XHcZMU+3KSfs2IB8187/5m/c46Mo8LT3D39iK/ti3qyVPKB2kf/1HFeUgLB67KScUVDLn0OJg4TwgDUZGNCyDXYbb+nGJgC+n59oWLKAbR0IPcOpU/ocXQdenSLwUlZI97VfLqv8AqK7n74BrHbZdhdqRQBO3AaiCfrY/PGhwrUQRyDf5YO691AT5iSVRSu1gf0ihsK7DgY8zvTTEYx8zNGshWuNXmA23+Sifrg3qPQw0yCCgk0YlQO4GkG9SlmP4WBHqRWIKugdH8YSPoaXw9NRJ8zlifuFFWSPYd7FXXOnPG2poVgB4QPqOw5ILFh99sd5D+GjL/wAQJZGBIXwXVV276iDYPsMGQzAEeBlUiDFgJZblIKrqb5xpBA32XbEGdAw66dI0kTBmKxRqQdEWt9JbVp1baV1b2xA554wpnzLOSWJJY2b7n3wx6X1NYYZhTa5BpHFFSrAgk7iiwbbmhwOaPc2MupFxyIQB/LWwfW3eS7b10oB6YN+IOpIk7FcvDbaX1vrc+dQ3BfRyf6ftgKWQ5vxppW0uiKQa8pqkCeoJ2o78NfrizrSK8MEjuBIYQNIUnVpZlBJ+Ubbc3txiBfm+tzyDS8jaP6B5V/3Fpf0wdHGuWIjEQmzJqww1LGT+FUHzuO+qwDtRq8VfDOXVpw8hASIGRiRYGn5bA5GsqK98e9QifL2GYGaWyzhtQ0N/SR/XuSfSh3OAYT5SSSMz5p3nCGvDicER7D/aFbWJa/pB4I2rFMHU55njysVZVJSo0xgrqB4Ltet9t9zWEmUzbxMGjYqw7g/ofUexwXN1gu6MyIdKla8wFEVuVIal7C6AFcYDkdFcxxlQS8jSeX0VCq2fTzkizt5cLWWsPcw2YhYqB8kZgtfMGWQM9g99QJYHCNhgOcSse1izLS6XViAwUg0eDR4OAtyWQZzGSp8NpFTVW1kixfF1vWDJosvFLJu0qAqY+2pG5DdwwBA+oOB+odVeUtYVVZ2fSqgBS3Nd624usWdMzBy7LMVDXekGjwy3yO41LfucBb1DrU0sqyxqYiE0KY7HlBPcfcbemEzMSbJs++Hh+JJQoWFQgrkC27kgE9rJPrucc5b4Wdw7akCx8te3CnYmuzjb6+mAV5fIs4YqPlqx9b/4YK6BkDLIwC6yIpCFq7JUqvsKZgbNAVhnJnv4WYkgNKEjVqa11IRe42NhV/M+uAendX0zQNJ8kJ/CBZGovvfzeY9+2AFiRInbxBrZD5QCChPfUe49l59Rij+IIL6fKH5UHarsD7f2xy2++Ga9FKxtJNaruooX5yiul+xB57YCnI9EkmClBq1MV/y0AbJ9KOH6/DmXy4D5mdXoE+HHy22w1dge5q98L8l1ox5Jo0fS5l3FcoV9f8w/bCQ74g1uV6hHmXYpliiwBpAIh8wCaSHLHaxVkeh5JxjiMGZLOvFqMZ06l0n6f8jA6pfAwFWnFkxLMWrdj++HvS+kB8upIovNoDn/ACH9jvidZ6d4Dx2y2nofmAYVXvR49sAph6cxkZSrNV32rY0TfHrg3qfVFGpYkUBkVbF0ANtvrv8AnijqfUjKxrYEmzwWs35vpgv4e6KJo8w7EWieUE1bE/8ADFCWPp7sLUWDiYcdOzUapVkHvZ5Pt7YmADONLn4aOaf8Jy8Gn31iKv0U/ljN4MzHVpHiSJiNCcbAE1dajyQNRr0s40HXWupIA0qBX/iIUQNq80RVFR1I9x/zzhfL8RMI8usRKvFHJGzUOHctQv2NX74qi6NcsMbuqGUKbN+QN8ur3Io/cXgCfLFGZGFMpII9CMQV1ht1j4hknkjk+Ro0VQVNGwPM23djucX9HhUxVG8QmZiCJFLELQrw10MCSS1kCxQqsBdQ6O8N6q7VflJ9wjU9e5AwC8gse5J+5Pf74b9ayGiDLsQFbS6MtbkqxOo9vlZe98YubM5eB5lQPIrogVgwBX5XYE13+U1vyMA9X65JmAoevLdUOSaBJ+wA+2AAR20lRek0WA/w3RP0s/nhpmhqyUB5KSSJ7iwGH98X9KmhiWJnIYsztIByFVWCx8bBzyT2K+hx7l+oMmUm8FjGPHXg7hWV9r57UarAD9Py5/hZivzSSwwj76nP6quGnUZI58xJlZHCCOTRBLVhQtIUNblWqx6N/mOLfhmEVkQe+amlP0hSM/uDjJvMSxfuTq+5N4AnN9HkjkljrUYb1kcAA1e/1Hvvi/PRhfCWFFYtCLIqRnLjzEjfSVa1AoEab73gKLMfzNci+LvZDM3mPuQQ364aH4tnrREUyyHYiBAhr3bdz92wFnUc9mY2Uy6Yiq6VU1qUaNA8o8woGxfBOEuQWPxVExYR35ivIHqMGTdJaSeRMsHzAUnzBbLAbaj6Ani/UY8Xp0sccrNCKUrGzOKKMdxpsjzUOwNA9rxAT1LpC+FG0WmqNi9zYMu99ljKj3N4R1h7lMnCEEj6pmIsQR2KrbVK1eUX+Fdz6rhK2AZZX4bkdVIKgtekHkkAkj22H6jFWbh/kwnijIjd6IYN+zjDLIuCLlcqrIxCqT5gtinI3olaodsBZNVeEozqlOXF+yGwPqdI96wBR6vBDf8ADxbkOtsdVBl0GrF8C/bUfTCMTNoKajoJDFb2JAoGuL98SsdRwlroXQJP0GAprFseULI7jhNN/wCqwP1GDl6YPBZ2LK4Csoq1ZS2jn8Lagdj2Bxf0uQIJ11J/syQTR1EVSgE6Sb3uidtsAVJkMqgjMviKNJvQQzO1I3etI8xr6YVT9QbwzErHwidVH1IXn6VQPpfrgYjBGVRBvIGI4AU19TZB49MAIEwaMp4bWwDaRdHgnijR9fftjzOZPw2rlTup/qU8H/nvg5csTHrmYgHSAK8xA3Gn2PqfTECzNlGNopUHlbsA+3evrizpuYVG84JU0GA9LBPPsMdzyKQAqBQO/JP1P9hgbTvgNTCjnKM0Q0oJGIBqyOavtXtX3xmJ0ZjZNk4Yx9TfwhDq8gJNe55wS0UcUoc3pF0oq7AA77VeAWJ0woVaTyqTsRvwa29d8EPnWdjClLHbDZR+IiyTyeMXRQyZh0QkhCSVB4Ubkn0wZ1XQslZdfMoOo7EEc2te3OAE6YMskdTLb217n1r+2JjuLogcB2YAtZIsCrJ2P7/fExQlvDLJ9PUvCHsiRGbbat3A/wDSDiYmN0OevCA6pGLCRoIWi22IMapv6FSrc+o9MAdazqNPHKyhtcMZccWxWifrteJiYWejnoEuYkbwIJDGDbGjp2HNkCzQ7X2wqzBBZit6b2s2SPU+5x5iYlDzp/wfI8XjuwWEI8jEG2AAOnavxEVsdu+FHVOmNAyo5UsURzV7ahYBsDeqO22+JiYgM6T0EyKJXOmHxFjZhRKlro6e4uge++L4MiI1zUM9/wAsxkmOibDadtVbebExMA4yICRQldgmSzsgvnzu8Yuu/GMRWJiYCVjysTEwBmQzaoJFcEq6geU0QVYMCPyI/wBWLOp9YabUpChNZdVrdLULQPNaVUH103iYmCKcn1J4w4WvPG0Z23okE177YGrExMFWS5hmVVYkhBSj0Fk/uce5TKNI2lBZonmtgCTz7DExMSg89FoOGapFjEtciu6kj8VEEHjcjFi6MtI8ZPiBkXzralW2cadXIDAAg8gdtsTExUCdQ6k0pJNKDvpUUo3J2H1Yn74onh0sR6YmJiKtyTorW66tth72P7XgubKCRj4VhAC1vyATya+nAx5iYBpl0Q/yE8zVqidxdEgEqAeA1Egm6PphRmomA896mJJs3xtz+eJiYAbTjzTviYmAuWPDWLpA8JJnNKSQe91x+dEYmJiKtzWY/iJdEKhA53HrW4+lDtilLilkERutQB9gff6YmJgLMj0CSZS4F7nuB6H++JiYmM6r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6" descr="data:image/jpeg;base64,/9j/4AAQSkZJRgABAQAAAQABAAD/2wCEAAkGBhQSERUUEhQWFRUWGBgaGRgYFx0aIBcgHBwbHB4fGh4YGyYeHB8jHBwgHy8gJCcpLCwtGh8xNTAqNSYrLCkBCQoKDgwOFw8PFCkcHBwpLCksKSwsKSwsLCwpLCwsLCwpKSkpKSwsLCksLCwpKSwpKSwsKSwpLCksKSwsLCwsKf/AABEIALcBFAMBIgACEQEDEQH/xAAbAAACAwEBAQAAAAAAAAAAAAAEBQADBgIBB//EAEMQAAICAAUCBAQEBAMECQUAAAECAxEABBIhMQVBEyJRYQYycYFCkaGxFCNSwWJygjOS0fAHFSSDk6KywuEWNEOj8f/EABYBAQEBAAAAAAAAAAAAAAAAAAABAv/EABoRAQEBAAMBAAAAAAAAAAAAAAABEUFhsSH/2gAMAwEAAhEDEQA/APjww6+JulRQNCImJ1QoZLIJWTcOpriiOMB5941muLQyAg0viBTvdec6x6c4f5/qgTKRyJFDFJKz7eErllF2wMutwNXlvVuQ3FYnCkfScuRJHLIjGFZE1tpOmtQsXxx2xqPifpJzHWsysrER20rMOREsYfy3tegBR7kYr+JeuM3TMnHEFEJTTJV2JYmYkHsL169hZvnbD7r8qR5rLOzBVzeRbLu3ZSU0q5PpZU36A4o+YR5dnICKxJOwAv7e+2OY4GYgAHzHSPc7bXx3H541kfxmqRRwSZfzZdo2UrJXnjGk2NJ8rDkfcHfCmX4huEQ6BopyRfyyM5cOh5BApfcCj2qDvpvw6TmJMvL5ZRDI6rts6J4gVx7qpBHqRhn8LmObNzsseiM5PMWAopD/AA5Bal8otgSAK52AwF0Trt545qdlBCSsdq1N4TKoAHdjQ/PF3RPjT+HgjjCMQonV0DUkwlUrqfuXUUBdih2w0KOodHaNubXwYpb9pEUgf7zaftivp2VRxNqNMsTMm9Wystj38mrb29sF9R+IzLl44vDVSqxo0gO8gj1BAfSg1e9D0xd8OSeJOxdVCBC0hEcVRqtWw1xuF29FtmKi97BCrI5IyOFANGySBdKLLNXegCftjzOZcKz6DrRWKh6IDDejvxY3rnDWH4ulSN4gEZWDgFl8yhtY2Kkb1I/t5uOKv6x1a8pBHCyCHQqumwcSDzOWF2QzDUGA4oWKrBQvxJlW/icwQPKrgk+gatP5jCmSMqaYEGgaIrncc+o3xrsx1CJUhkmQSB0ysjx6tPieEs8BAP8AmVWP3wmy/VIWdGnj1VIl1QURAEFNK1ZFgij+GsAvXKsYzJXkDBSfQkEi/qAfyPpg7MHMokWp5NOlZo/OSFBOkMN/Kdq9Rt64bZnNIn8ZllGmK5XXU3cNGYtN76qBHf5z6YnWPiiGTJJloo3BVYxqcg6QpYsBXIY6N6HycYALomTOamaWaTVoMbyaySZFMiodzzVgG+xxocn0qGECRm3mnkyrw0BY8TS+1WNKsjKRsCg9axhUkIuiRYo0aseh/LDXM/E8kkbLIAWMqzLIPKyOFCsRWx1BVJ91vnALJo9LFT2JH5Gscg48Z7Nnk48vEHRONX/0fdK1Z9C7ogiXxSSykEbAbg1+IHnasZK8M8j1aYzq4YljpU0B5lFWCKoih3xR51ERooRBZIjctYJBK0y7DjV+2L48pEk6rIPI8SGyxGktGDq23NNe2HvxB0jwS0k7I0bNKqKkajSaYKx06bIOk9+/pgLKZeWZImgClvAZWBRXsxycDUDR0Op+gOAWZXKxtlZXIPiRsu4PZ9ga9mWv+8HpgLKZRpW0oLNE8gbDc8/tjUv0wRrnIXcNN4BclQAtI0Mi0AAAa1A4R9LziJJqWJy43XS4OnaiSHjIb9KwRV0bIrNJ4bMVJVtJABtgCQDZFXVX61idPyPirJQJKhaA7lnVR++L5Ily862ZE2DhkZGOllsFSKG9+3fF/SCgXM+GX2jVwdlakkjY1RIBq/yxQTn/AIdWFZvEDDQx0kG9SnUqkj0EigH/ADYTPlKiSQG7ZlIrggKRve9g/pjVTZEt45PjsjwEl5CpsromATTXYN98IFRHhZI2lOktJp8Na2G5LBr2UemAO6Z0kxyylm/lxgBye90a/P8AbAGY6R/OljWzpbylfMKsbkjsFN37YM+H3mzE4BlbyoQGJvSANhv748HU9UkuqUsNDMu/h6mpRRKgcVx30jACR/D7lpRYIissw3BA7g9//nHOR688SBF7Nf8AxH3xUeszb/zG8wINGgQbuwNu+AqwU3zvxLJI5Y1uTXsLvEworExALeGOY69NJGsbvaKoUDSoOleBqA1ED0Jwtx7gi5M2yqyBiFatS3sa4scbYe/FfXvGiykAIPgQqGIN+cgWAfYAD63jOY2Of/6Pv4fJpPmZxE8nyoVJAHO5WyWI3oD74DJ5TKtK6ogtnYKo9SxofqcfTOof9FsOXiEizs0sIWWQFfKwUgsBt5dtwCSa5AxnugokJWaGBSEIP8Rm20JYIP8ALQctttWo+2NB8Tf9K0LxvHDF4xkGl2lJC1tsqghiNv8ACPbDcGJ63mFn80cQXw2lDGNToYFyytZs3ZPO1aaoDCiKEtdC9ILH2A7/AK41XQOsS5n+JhdqQ5SfRGihUUqFk8qLQGykXzvzhL0TQyzxu6xmSMBGY0upZEfSx/DqCkXxdXzgAJssyBSwIDrqX3FkX+YI+2GPQYMzq1ZXVqLLEdPcvdBgdip0m722wdmMzlCWSRncRRJFEyDYkBiz/OpoyMaB7V9MV/DvxEMt4O7Us5kkCmiyhVUL2B/EaOAWwZdpmlNjUqPIQAADpILABaA2s7emBo47IA7kD88bDpk2UhhhzHh+IAZYZwCwZ/Fh2BvygXrA09gN7wn6j1WCTUwi0u6R/KoUI4ADaQGrQSL4vfAX/EXSpY2y8cmgaUMSlHDg6ZG1E0NvM5FHcVvgb4g6YseYkSMDTHYNPq+Viu5vckUSBwSdhWzrp/xJ/FZhkeGM+N4+kncxtIgNr2B1pd1+I4Cb4qjZiWy4IdzI3mskvWqtthQ2F+vrgADlpMx4s5FgNbngAtwAPoDQHZT6Y76d05XLg35Y5G29VRmH5kAYYt8YL4MsSZdFEjXXKjyqppdqbyAg3tqbm8F/CGdVUf8AmRIwfUVfX5lC3ZCRsSFonkctY4OAy/gDHLx7Y0nxX1WKY6w8esX5IomVSWa2Zmko2duF3rthTnMvGkjJ4lAIGBNNZIB03EzDvV323rAAvkGEayH5WZlBvuoUnb6MMHdS6EyrG8aOUaGORtidJpgxPtqjZr4ojBERWXLCMOSyl3WJYiSSRuWe/wClb2HC8d8P5erLPlN3lYMAjpHGASUBloO8h0r83C9yABtgMBgjJM4bVHepQzbC6AG5PaqxVmIGRirAqwNEHkH0OH/wRkjJNLRG0Etj+oMpT8gSD9vyAXNdXMuW0SMTIsuoX3DIFP3BUfmcCZHqDRE0TRV1q/6l039eDfth6OmwzQSzTF4syLIi0PUvloaTRo6tyCexwn6XliJYWaMyqW1aEpmcKdxpFkX7jFHnS81Ihfw11GVGiOxP+022rua2xRlM40T6l2amU2OzKVP6E40XROnSLHmAscq5gGJ0QrWnS4ZWOoD/ABD/APuwHWekk5oJHGY/EAKq5A3021G9hqsC8EAdKzAWeJ33VXS738oI237VhhlepoubZ3AETeJGwQbaGUp5RfpR+2Lui9DaVIW8ElWm8zkEDT5RVnYi743wyboqHIQSmKZ2Q7kIQgQyMzWa324IxRbF8XCWJfEKJo8RdPcg5cova6LCvqRhHN14jKRQRbbN4pqiSWahfcaT+uA+u5dI5mRARoOk3wSu1j2NXv3JwCoxrE0V02BpJFRW0ljyTQ+5wTmI/Dh8N0p2fVZG4Ata+hO/2wvjcqwIO4ww6kAVjYuXcit62A2A9qxcNXZHo6vFrLAHsCQAaO99+K/PFiZeFUXUdLHcMLPBb9DsPthYmtkoCwp5H+Lt+mL/APq6Ro0bcqdQQc8c7dt8ZVpOixR+EODdn5NXO/N9jt9sTChuhSoFGsqStlbrSSTtz/zeJiYMxjqOMsQqgkngAWT9AMGr0vTRnYRj+n5nP+gGx/q04a9GzoaUwwgxI0co1A1IxEbMpdx7r8opd++MqCyvw1KW0v8AyzROmiz0NzUaeb86HvgjMdYSElYo2Z128TM+dlI50RG0T76j9MOPgHPiGN5FeNZDKgl13Zg0tqCVuzFiNlN2Fwi+IcxJmp2l/hzGGJoLG++5NsTZZq5OKFmcz0krapXZ29WN/l6D2GKcWNlmG5VgP8p/4Y7i6fK3yxyN9EY/sMQNvgeYLnogeH1x/wDiIyD9WGEckZUkHYrYI9COcM+k5SWOeOQwy0kiM38ttqYE3t6YO6908R9VdJPKhnDEnYaHYNe/bSf3wCfq+R8GZ47vQQDfrQ1Db0Nj7YEvDr4m+IVzbK4QxkavIK0eY2WFANqY7nUT9a2wH1DqKyMpWJUVa8oCjV62VRSb975wBTvIuUihAWp38QeXzEqWiWzdEElq2++KupdAly6kzDQ3ivHpPJKAayO2kEgXwb24xoOqdXjinys7QUdKS6dT+QAkpGgYhAnytsvB97K5visSHLfxCNL4KzK+pyfEEmqhZ3FXX0GAAjyskcK5hWK27R7agVOkE3tQtW23vnFX8AfAEoPMpjCgdwoa7+4FY7g6mp8czJ4hlUlTZGiQsDroEDix9D6YYNCj9ODnxCYnKAa0CoXN6tAQswNVZYGxtsuwJs1lHibTIpU80caD4ayfhzkztpUAI/mBCpPG662IsFQGF1/UOMU5ZciQPGkkvRH8icFVKldzvvpa6qkI74V9UzfiSHSSUUlY9XIQE6Bvvx27cYB/8Zujx5SWNFRZI3LUQbkVyr2RzwCPYjGWx0ZSVALEgXQvYXzXYXji8A4h6wI8vGI9pQ8uu1sMrIFW/UjVIPbasNPhP4miy0aoVOtsxGzEi1KfIRzt5Hf3vSe2Mlj0DcD1wDL4kB/i59RBPivuCCD5jwR7YDyubeNtUbsjD8SsVP5jfEzORePVrQrpcob7MOR9cdS9OdV1sKHk7i/OupTV3RHf7Yo3meQiPVPmJgRlMvKyCZ/Nqbw23s3YKk/XGN6SiyZiKNpGWMyaQ11pDGrF8dicDZXqLxhwDYeMxtYvykg7XxRAI9KwNiyIejwWzMQs0rNrLsCH0sxFFjwVAXesEfEUOXijRYV8zAnWN7KySKd77gA7YUTdP0xBi3mOlgu26MCQRvZIIoitsUSzsVVTwl1tuLNn9f3xcQ26Fm4YdEz27pKf5foAupXHuHoemG3SMrlJI3diWZmn0IW+RVjZ1sA+vfj9cY68aDpfRVPhMZQDKkhUXRFal33Hf89xioW9YzQlnkdeGax79v7Y8ykkQHnR2N9nCgj0+Un741E0WSje49DIYihLG6kNEMByBVjGRnVQx0ElexO3b/kY1EpzmIY4HUSwFSwBrxTa3xYI++PZcqqxeIMuCFOl9UjGjZG1Vtthf1fPySMvikFkVUsb3pG1nvthpmpGig2Aa/JKDwrFfKVI7Mv6qcACvVW2KIiDgaQRR5uyTZw2yvR5RIY5JFjArcf4lJoVhXDJCYVEjsGS/KovVZ9eAAL/ADxoOkZdJYBJIXkVZdLKWC0K+bYXQHvjNajL9RhMb0S10CdXcn09se4M6vm9EpURxUPl8t2p3G5PocTEUEvVoR8uUjJ9Xklb9NQBxbF8VSoD4UcEdgi0hUFb22Y2R6c9zhKR2xooOm6OmyysQGleIIpO7IrHUwHproX/AITjClMnWJm5lf7MR+2O4fiDMp8uYmX6SMP740vS/haB+nmVg/jvFmJIyG8tQsnI9asVxv6jGa6HkklzEccpZUdguoECr72+1DDoEL8Y50cZqf8A8Rv7nHEnxZnG5zU5/wC9b+xwFJlDr0g0GJCs3lBFlQxPAFjc9qOHudyWXn6gUWWklaIK0agrqYKD8xXSNV9vtgBIus54J4izZjQSw1CRtyoBbv2BG59RjjPZXNTh5pyzeG6ROztZQtekN3A53rn3xpcvnTlMt06RW8Opc4H1JrG7KpDoCC2wAq/2xX0WNTmpovFMozkE+vVC0W5UyowDEgjUuxvg4isbnco0UjxtWpGKmuDRqxtuD2OPZci6xpIy0kmrQf6tJAb8ice6GdDIz2RQokE8bctdAbbA4d5fNLMuSg1IBG48vmLMZJba/LpAIoVZ+XFQjleRwpYuw+VbJPFeVb9LGw9scyZR1LAqQUFt/hG25ratx+eNR8QJ40CPI4XS2bZV2XV/MVQFA2u9Njkiz2wszbIzFjmVuWMGTRE3zXZWgqj8IJP74BP4Zq6NXV1tfpfrhjD1QDKNA0dgya1cMVptIXzCiHpQaBIrU3N4vafXk/CaRNMTl1AWQks4GzEDQPQFt+e2HHW8zlm0xa1WJXBqJVvbLR7nSLa5S4sk0bwGPKkHcEfX33H6YY9Bh1SnawI5j9Kiev1wFmMyZCC1WAq/ZRQv1pQBfsMaD4chkaJhHFKw/mhmX5SXiKrrugCCbFmqJwCvqEEjqMwwAWSgKPdbU0P9N+1j1wvw4zeUkWIRSzRBIyzKgcSHU1X/ALLVV0OSBgTNRxeWgwuO6Dq/m96A0jb5TZGApzOXChCDepAx9iSwr9AfvjQdSz6RzZ+NwtMXCVGC2rUNNPyqgCiOCCe+FUgLwvohjjVApYkku1nTsXN1q2IUAeuHHW+oSR5hjFHF/MjSfWYkdgHiVmNuDQB1ccUcBT1id54MoRRMw0sTXmkiYxBi3vGUv1q8MvifKpFLlo5HpGgRJbUr54DJGCRuwHHG5BvvhZ1WSR8iDMSZIs26HVz54kNfYx/rgvofVMxIgCPFCNUcQZYU1MzVWpypYkqGPO5Fd8UI+swRB/8As9tHvTaWUElmIHm7hSB9jgvqHwu0MGpyVlA1FbDKyMwUMjISLBIBU+tg9se/F3jJN4cs0koADAOT5b7EXQP0wsl6tK0YiZ2KXqom7IAAu+wHA4Fn1xpGjzGdHiwzCfLx+CAEUapKAs6SEj0kCzyeDveFInidsw+Y1amDFNC0A5NiwT5R2rteG/wp1eCGIK/nd2kNHYIfDYCtu5Cb37bVvm5s74jO7AAtvQ47cXhEMs3mclUJjjkJAHignSGOnejZ5b9BjmHrcQiRHyyysgIDPI/di2yoQOT3wkvHuNI1fUI2hjZliywIER8kZk8sgYg6pCeKrYd+cKem5VZRKWYiQAFVA+bc6vpQ3wPmc4ZVhjA3jXQLN6rYt9gNVAY8zEHhadzqI8wqqB9/zBHtgKXazfrht0TqS3Ik5uN4mU3ZpgCyHb0b98KIGBcWLBPF1+ow8jirxgQAuxYKpaqOkccebfc74UI9Jq62x0sp4BNel4O6jGETwrbUrXzswIvttYP74oyHT2kv8KgMdVGthdffEqrcp015V1AjY1ufpiYGhzRUViYx9U0zXXYmyS5cBtYN/wCziAHmP4gviHbnfnBfRpx/CTzMkMfhBVjbwUcySMdlPiFhxbHSPc4zf8E/heLXk16LsbtWqgOeP3GLst1eWONolYeG5sqVVt6qxqB0mtrFYjR9kPj+SMRWiuYzPd0A6yhRp0qKABF7euAfiX4kXNLGqQrCF1M4U7M7aQSPQUo2+uEePMEHS9blbwtRU+Dei0Ujf1BFH7jDrrcwimjilIQqiPKYoIQ0chGsKhULsPLe/JPNYzeXy5dgiiyxoYszXUZJQokcuEFLqN0PS+e2A2nT/jGBmkMgCrHmDmYlYXrLCpEoWBrskb7EjHGZ+NMs2ahzSpIpSGWNo9iASrBCp9CXJPp27YzOb6KySRRAFpXRHZdti41qu/8AgKkk+p9MOviIRw9TcGGN4ZGjcLpvyOqn+XpIHc8emCsgBhpF1TTl40RmEiTeJWkVYrSbvkb7V39hgqHp4eeXLsseunCPHsA0aswAHcOBRB3sj0OFfTMm0sgWOrHmJJoKF8xZieAALvBFU87HZyTuxo9ix823Ykjf6YJ6f1HwlmGm2ljMYa60AkFu29gafoTjUZ4FcznkIiVAJWDnwwys38xdJfzsT8lCz5uNsZTIZFpGUBHcFlU6BvbfKtkUCe1++AO6bmP+y5hHICHQy+emMi6goVAfMCGOokUALu6BAyPT5Jm0RIXarpR2xoE+FpMwsCQ5YR6hfiNJZdWDFS3CihGx2APmXbcY6+HeoSGCfKKQkrVoLWLKnzR38qMfmDbbrXfYMvNAyMVcFWUkEHYgjYg+94tyWXMjrGDWrkngACyTXYAE/bA7HffFkE7IdSmjuPzBB/MEjAaL4pnRS6oBUjsQRW2iWVfS60kbWOBjNXiO5Jskk+/vjwC+MA46z1wyyl4yya4o0kF1qIUa+OQz233w06T16Nf4KR2AeFngkBF3C4NNRBBC62FH0GM1lck8gYqLCCzv/wA2duPbFGKGOc6zI6PG7atU3is3dm0lb+lY5Tq7DLmADyl9d9wdqI9xXPoTgFVJIAFkmgPUn0xbloQZFWQlQWAY91F0Tv6f2wQV1vqhzExlYklgl6jZtUVT+oJ++ALw/wAl8OI0JZpAsmoLpYNSgSIhYkDceYbc749zvTNOYORcRxsJz/NIKhdQAIN7lBWxJ/fF0IREa1VtYF+5sgfofyw2zfw68cS6lkExZgYylaVVVazve4YHji8XQ5VI4cyGk1COWOggUhyNYVtRb5dzekH64ZZv4u1K80UnhzKRSuuouGVkatiNhp3PpthoU5L4aaWJWDBX8VkIY1wqla2vc2MFt03LiBRJMRpLi0WxqYKRfehuP9Jwk6h1aSdtUjWfYULoC6HfYYN6DnTAssyqjshQU4sUxYE133A/PFQ3yvXIEkmKxqD4cgVmsE+SNVqzsdmP3wi65nUll1Jdbjf/ADMR+hGC82z5lA7wpCqJZlCMNVCl70bNLt7Y9PQ0iVnldNJFKoYa+Rvp+l81gEscRa6BNCzXYYM6d1CVGPh7s4oitV9//nGs6Q0QRvAy8krGIqgFn5gmosRwCb5O1HGe6NO2WdZVYaw2gDmiTRvtxf6YaPMvkvFRpZn0rRo7fN6V9jhh05g8bRoJZEUF9LEIu3a1GpjudtsZ7MZhrdTyXsn6E/bk4J/ip44lpiqNqUAbcc2Oe/OIq3rPTGjlrSKIDDTxRFir3xMC5nOo2k6DYUBiWJ1Huce4obfFEAhhymXDK2lHkYqbBaRyNj3pUAvC3o3RmzDOA6II0Lsz6qCggE+VSe47Yc9SSOQhpFzMpECveqNNKA7E0rev64U9Mz5izKvExgGobm30jvqAA1iuRW+MtBf4EmQxxfzTZAKKTq9wKuvth/8ABvSHTqGX8aNkALSUy1YRWJ2P0rFHW+tRrm/FyQEekC2UFQ7fiIRr0qfTC3MdankfxHlcvRGq6IB2IFcAjsMRGg/+nGgnM482W8OWWKXkMNDaFPo1kCvUYzx6Mwg8ViBsCqkHzKW02Dxd9vTftWKDm30CPW2gGwtnTfrXF4oOA1HxjmdHUBKjMqtHA6slXpMKDa9uxFHbnAsixSFX8KeVpWYAvOoJK0TemK683r64s62yTZPLTAgPEPAdfUAlkI+x3+owXkPiLLQx5fSrFoXWQiudSaJgSSRuQGU1W1YKB+FJEbP5cohQBiSNZbYKxO5G2wOBOn9eeDQACAha6NFtQ4OpWX/y4s6b1sJmJJyWvRIENCwWUopIFAaVN7emKuvZ9JplYNIwCIrO4AZiuxatR7e+ANzPmUSJlFLSKZNTyPMzfzPDJqwL1+3fAOS6/Nl9YjqMs0Z2FaGibUpA7G+b98PM58UxRXHl7CLHPGjR6kIDtG6Gz5tVp5vUk1scZhsuWVnL6mrUQAzEWQLY1Q3Pr3wDOf41zbqEMgCBWQKqKoVWqwukCuAB6YVjqMvn/mOPEsvTEa751Ud798DXhrBl4ykQKhTK5BkLN5QGUaqBC1Zbkfh53wQrxBj1IyTQFmifyFn8gLx7JEVqwRYvf6kfuCPtgGfScv40ckP4iUaPb8ZOmr7arC/XTgHKZgxOGrcWKPuCpvv3x3kGP8wAkHwyRXqpDf8Atv7YYdYXxkXNiiSQs4qqkF+Y+0gF36hsAPkfHnfRFsfDIOny2q2Tqr5v3OwwvliKsVOxUkEehGxw5znxAPE1RIte6hSRVUQh7bb32GFeezzStrYKDSjyiroVZA7nkn1wHOUkCyIx4DKT9iDjRdX+IcvK8kiRujPOkgACAIFADANWvfegKA2u8ZfHuKGEvWXBcIx0MWrVuaLo/Nk3ca9zx74IzfTNaqIlczIsjThnDEFSLIAApaN8nv6YTHGoleeLMMYo9b5mAKU06z5lTXajg6wecRAfV8pNk0MDFCk2mSwFJNDb/EvJ9L3wuyfTXlBKDho0+8hIX9Rht8SwTMWlzkiJOaAhHzV7hfLGOTRN32wRkZ4UTM+CNQRYZULMwAZWVaqwXILE2fy74oW574ely5bxE1KF+ZTagslr5hsasXWDp+nRo2YhDBKSMBiRpc2Hskny3VUL74En+Msyy6BJpStOkAURp072De3674TE3ucBo8rGshjgkzbMDpQJEpKiuNRah9wDx7YaT/D7wq0iDLEopJMriQmhtp1AKTW1AdsZQ5WaArKLX5SrA7jWuof+XBWV+HppKMiuqFSQzemlmB82+k6TviKpzvxHmJRpeVyv9AOlf91aH6Y5zmVeNIyRS7kH1bk+4rYb+mCusdHEeZWLUg8o1G6W1JUkE8Alb++Os/PD/wDkkeZwBtGaRTXqwtvsPvijhVH8Wx1RinJHiWF3s2aB4/4YbT56FyofVOS16yPCjscnYF2H5YzEuc1SlyoIJ+W/agPtgiXqcs3kFKqgkKooUN/7YDUZd49I1zQQn+hYVYV2NtZN49xhS3viYDYS/FQjkdo10s2WEHkNhGUimUnkUo/PGZnnZ2LOxZjySbJwy+F8qsmajDgFRqZge4RS2/5Yu6DFBLqilVVkYExyM7KC21I1bAEXvXNYBJWJi7M5co7IwplJBF3RBo749hybspZVJAKqT7tdD6mj+WAHwVkcmJDuxAHOlGc/YDb8yMMei/C0mYkVbCKVZi7cKqNpJ/3tsAwSTZealLRyK1ECwbB4I779sBX1GBEbShcigSJE0EH0Is/n74v6N01Zi9hz4aNIQgW9K8m2O1c8Hvg7P5ONs0tyINfmlDyWsbWdS+ImosPTTZF1yMX9P69HlpZngVVOgIgtpFkuRC9lwDRQEcDbEAmdzSRwqggj0SpqR23kXzkWWULv5SK4wu6Z05p5BGpAuySb2CgsTtuaA4HOLes9TE7qVjWJVQIqKSQACTyd+ScTp3V2gDeGqiQ2PF31KDyF30i/WifpgOsv8PSyTSxR6WMWvU10KQkEi/0HOLuk9PkKPUE7iRdIKCl5B+YqQd1/TA+a67M7ly+lmFMYwI9XfzeGBf3wA7kiiSQOxN19MBoJRmNP814o61ANK6FwrUNKimcAVYpRyarA006MixvmFEa/gihO/v5guon1Y98U/DeeSCdZJC4Vb2RQxb/D5mAAIvfcj0xTNTrJoRmAfXrbdgvHn07bkg36/XAWRZ+KOQNHGzCmVllcHWGFfgUafzP1xxn+svNq1hPMyt5VC1pDDYD11kn1JvAckLL8ykX6iuMEZLJhlkdtRWMLsvNsaHPAHc/Qd8Bb0OjmEU8OSh/1qU/92GnTc82keKFTLyAxyKi1XA8Qj+pXAI/yMBW+EGWm0Ojf0srfkQcHydSTVJUeoHxApJqgzFl2rkE3+XGAE6lkGhlaNqJU8jhhyCPYiiPrjs9Jk8HxquPcXfFHTR9NzjSfDfQv+s4xHrEcmXFFyL1Rm6FDclW2+hHphbmlSBJsuzgsrSICAfNvE6mvcxke2rAIcazJfDQSFp3RnaFIpWjIpZFk1Eb7HSFA1EXuaGMneLnzrsioXYot6VJJC3zQ7YBh1KLLosiKr+JrUqdVhUKglSRVsGNXXbtgrIfFcpeNGcRQgjUsSrGGA/q0AFrP9RPOM6TgzJrGo1SgkEHSB7Ai9iOGrv684CnNBQRoYsNKkkivMQNQ+xsX3xTeLIsuzFQASXNL7mwKH5j88Ncr0do86I2jZwknylfmAs99qIF3xgFmTRGcCRiq9yBZw1l8HwtXmdEfQl7WGRmN1R2evscJZ4tLFbBokWDY29CNj9cHJ0mQxliaUAsAfxEAFgP8QUg1gHWb694KRmEKWdInsnXpIVkYNffZa2G3bCZs3PmXQM7OyhVWz8osAD6WcNMr0xY4ZBMyKY54SwNnUNJ2AAvfUTZobeuA851SLUxijptWoODQBFEUvoN9sAB1QOJCJG1MOTd0eSPsb++O870h4o0dq0vxX+VWH6H9DgeZywLncltz62L/ALYN6rM5iy9ta+HQW+KZhdf3wAeSyxkkSNeWYAffDHLwBM7oHBYr/vLX98A9KZRNGWcxgMLcblfcYdw9PD5wFJQxBQx2D/N0gE/QkfrtgMyTWPMMepdJkE0gCNQdxx7nExRregZdky4aNN5ElUsZYkBLAqpsyavKu+kgck72MKIco2XJJky4YjY2JWX3XSGAPv8AtgHpnTGnfStAAFmY8Iq8sfYfqSMarqnToIVmLKZEg8DLgBgtuQZJGJo8sCPucKM30jOJFmBJIPFUarsckgiyDvybxd0/4neHXoji0uytoK2AVBUabNjYne++FTcmth6emOpcsygFlYBt1JBAb6E8/bAE5vrMj1R0ALo0pYGnUWo72fMSd8AyOSSSSSeSd7xDjzAc4KzPS5Y1DvG6qapmUgG99ifbDLo8QZDpiDsDu2nWQPfW4jUfVTwcUyiSaQwgqLa92QCwtbsgC0BdAep5JwAnSummeVY1IFhiSfwhVLMaG5pQdhzjjOworfynZ0IHmZNG/cVqPHreCMgyRyEyPKpQ+Uw1dg/1MRp+tHDHqcrzxs/hzOEW9c0xcgFitqoCgbiiaIFb4goy2VgjTxmDzrYUgxmNASLI1a9RIHFCuLwr8ESO/hil87AE3SqC257kKMWZrqBeOFCP9kGAPrqYt/8AH2GCfhvqKwTeIwB0xy6QwsFijBQfYk1gFRw6+GciJDJtIz+GwRI1ZtWpWU3pU7bgUdI3u9qI+c6yZEcMPPJJrZvLRAFKoGnUAP8ANXtivp6SySxopJLEIoYnSRd0b/DfI/vgD/iS2Ca/CjkUHVGrl2LNVsdIKpdDylrFYp6awOZCZWMyFxoVXZlskb3oddQPFE0e47Y669lIVUFCviNI4dF+VAoHA7AsTQ7acKIJ2RgyEqymwRyD6jAG9VyxUIxKEtr2RQoARtPb1IP2A9cLxiYgwBXTerSQMWjIGoaWBAIYHsQcVZ7xC5aUMGfz2wrVqN2NuDgrLS+FGJAoYv4qb9hSUR6MCbBxJc42anQzOATpQuRwN6J398Atx34R06qOmyL9xW36j88GRdIlCLKYmMfN1YIFE3XArv74ZHPQRw5iIecPKdA5oLwxIrY7flgF3Q+kNmXaNFZn8NmQKCbYbgGhwRY+pGCZsgEWIT6oyhlR1rzWsgJA96c/li74bziBz4kjxQ1GJVjkKmUagDYFFtrND1+uOZ4o5oHZXjj0SysqXRKlUoKCb5Fd9/vgOMt1dEDsqDyKnhgn5W1AMwHqwFn6Yme6uJc4jO9xBowTRIIUKG25INHb0wkrFqQeVjdMCoC92u7r6UNvfAcT1qajYs0aqxfp2+mGed66zoQgKK3zjkayACy7WupVFi/0xMr00NDqekAmCuxNFQaBAB5O5NDijeDuqdRgSGOOIeZJXLrYZGUMdHm/ERZ3/wAXtgAelCZo5Io0VhLXI3Gg3qUnjkj7nA/UYhGESiHCnxOOSxI/8tYuzXW5ZTGFAXRH4SiMVak2Qa5JOOuidPMk3m8xXWzKd70Lq819idsAM+XAhsG9QDEf00xWvr/xGLOpEeFCunzBFJPoGLkD9QcG/DuSjmc61KwqrGVh6A6gL4s1pH1xZPm45HMhhLSSMNA4iQBgqgAbvQob0NsQKMr0l3RpNljX8bnSCfRb+Y+wwyhlKxxuunUqWpve1ejQ7Vti74h6+soXYB4XKL7qPxEDbduwoAbYRySkRqwNbup+9H++KGUvXyWZnBYlid2xMIScTFQ7yueaPXpqpEKMCLsGj+4B+2O82JqLyBwJDdsCAx9dxRO/64Y/CE2nMFuAsUrEhQxGlGNqD3HPbjnBXU87HmxQfMM0YJDzMZXkv8KrGtINrssawqlvw34XjjxmCgK+ksCVD6To1gA+UNRP0xb1uFyA02bjnYbBRI8hA9bK6QPa/tgHp2aSNrkhWYf0szqB7+Qg/njS5TPTyJJ4EMGW0x6wEiGqRSwU08hJoXfNUMKMeVxrR8NQ5VV/jDE7SEbJmCGiB7kKpDevPtjKObJJ5xzWAteRKdQDRYFL9BqG/vpOKYpmU2rFTxakg79rGPDjQdPgLwATBdAUyR8atKtT8D5D5ue67YDOHB3WOpeNJrC6LVQQDtYA1H/U9tXvgrrmTjSZUQrW+oqQeZGrcbbJpr7YX57LeHK6f0sy/kSMBUcu2nXR0kkaq2sAGr9aIw16R0JZBE7uqxs7q53Hh6ULaiao7b0L7DvtzkUmmgMEKMwD62VQSXJpV2A/Dv8A7xOLv+o5VTw5cxFCl6ijzXvXPhx6jdd6vECR2200Njz6/f09sPesdUimywEcRQrMzkD5Yw6Ril5oNIrNV7Y7To+WIVleaRVUayiCNS1mz4kxpRVbaTwdsFQ5uJbjy0cZZgNQWOTNE0QResrHyAdlIvAZnJdPkmbTDG8jc0ilq+tDbFmZ6RJGal0xn0Zhe/qFJI+lY0maglH/AN0xiH9MjrF/+mAFztW231GM71J0JqNgQL+WLwx+pLE/5sACRjRZaG8sniRQwrTXNJuzhuDGgGtiOxFj1OM7h30Dq0UFM6W4f5gLbSY2WlJNKVbSwPPFHbAVyIj5WUJqqGVGXVVlZF0NdceZUNb/ADYmc6nAqlctERqjKO773ZU2BZo7Vf5Y86GyuXid9InKKWJGwDaySTtdqBv64VTxhWYAhgCQCO9Gr+/OAvfq8xUJ4jaQnh6QaGm7ogci/X0GA8EZTJNI6ooJZqrb9fpgvq3TfBSJWFSefUPbV5Tz3U3xxgFmDIOjyOqlFstwBzVMSfsEOKy6BSFtiQLJAGncHy8n2vbnjFp6vJoRAdIQMAV2JDbHURzsSPoTgG0ixwpk2difK58gDBbLHUCTpZ1Zh5e2mib2wqzfU7VEQbRO7LIRTtqINvRNnb3774ozGdZ0jQ1UYYLtvTMWN+u5OLch04SKxLaQCqgni2Jq/QUD+mA8izbuHSi7Sspu9ywJP3JJwXkfh52RpGU6FRmIsBqB02AdyAx/Q4tYxQSxut6l8J9PzAXZbf6aWA/xe2PfiLrnjyHw9k3qhpamOoqxvemvAD5EeGniE00bo4AuzY234A+/2xM/8RvIpUKiA1uo3PN2b73v9BjnI9LmeKRkIEf4gWA1afNQUm2I52GFlYArpch8RUJOk6tr2sqRx6476XLckS9w43J23INfmP1xRk5NMiN6Mp/XHcZMU+3KSfs2IB8187/5m/c46Mo8LT3D39iK/ti3qyVPKB2kf/1HFeUgLB67KScUVDLn0OJg4TwgDUZGNCyDXYbb+nGJgC+n59oWLKAbR0IPcOpU/ocXQdenSLwUlZI97VfLqv8AqK7n74BrHbZdhdqRQBO3AaiCfrY/PGhwrUQRyDf5YO691AT5iSVRSu1gf0ihsK7DgY8zvTTEYx8zNGshWuNXmA23+Sifrg3qPQw0yCCgk0YlQO4GkG9SlmP4WBHqRWIKugdH8YSPoaXw9NRJ8zlifuFFWSPYd7FXXOnPG2poVgB4QPqOw5ILFh99sd5D+GjL/wAQJZGBIXwXVV276iDYPsMGQzAEeBlUiDFgJZblIKrqb5xpBA32XbEGdAw66dI0kTBmKxRqQdEWt9JbVp1baV1b2xA554wpnzLOSWJJY2b7n3wx6X1NYYZhTa5BpHFFSrAgk7iiwbbmhwOaPc2MupFxyIQB/LWwfW3eS7b10oB6YN+IOpIk7FcvDbaX1vrc+dQ3BfRyf6ftgKWQ5vxppW0uiKQa8pqkCeoJ2o78NfrizrSK8MEjuBIYQNIUnVpZlBJ+Ubbc3txiBfm+tzyDS8jaP6B5V/3Fpf0wdHGuWIjEQmzJqww1LGT+FUHzuO+qwDtRq8VfDOXVpw8hASIGRiRYGn5bA5GsqK98e9QifL2GYGaWyzhtQ0N/SR/XuSfSh3OAYT5SSSMz5p3nCGvDicER7D/aFbWJa/pB4I2rFMHU55njysVZVJSo0xgrqB4Ltet9t9zWEmUzbxMGjYqw7g/ofUexwXN1gu6MyIdKla8wFEVuVIal7C6AFcYDkdFcxxlQS8jSeX0VCq2fTzkizt5cLWWsPcw2YhYqB8kZgtfMGWQM9g99QJYHCNhgOcSse1izLS6XViAwUg0eDR4OAtyWQZzGSp8NpFTVW1kixfF1vWDJosvFLJu0qAqY+2pG5DdwwBA+oOB+odVeUtYVVZ2fSqgBS3Nd624usWdMzBy7LMVDXekGjwy3yO41LfucBb1DrU0sqyxqYiE0KY7HlBPcfcbemEzMSbJs++Hh+JJQoWFQgrkC27kgE9rJPrucc5b4Wdw7akCx8te3CnYmuzjb6+mAV5fIs4YqPlqx9b/4YK6BkDLIwC6yIpCFq7JUqvsKZgbNAVhnJnv4WYkgNKEjVqa11IRe42NhV/M+uAendX0zQNJ8kJ/CBZGovvfzeY9+2AFiRInbxBrZD5QCChPfUe49l59Rij+IIL6fKH5UHarsD7f2xy2++Ga9FKxtJNaruooX5yiul+xB57YCnI9EkmClBq1MV/y0AbJ9KOH6/DmXy4D5mdXoE+HHy22w1dge5q98L8l1ox5Jo0fS5l3FcoV9f8w/bCQ74g1uV6hHmXYpliiwBpAIh8wCaSHLHaxVkeh5JxjiMGZLOvFqMZ06l0n6f8jA6pfAwFWnFkxLMWrdj++HvS+kB8upIovNoDn/ACH9jvidZ6d4Dx2y2nofmAYVXvR49sAph6cxkZSrNV32rY0TfHrg3qfVFGpYkUBkVbF0ANtvrv8AnijqfUjKxrYEmzwWs35vpgv4e6KJo8w7EWieUE1bE/8ADFCWPp7sLUWDiYcdOzUapVkHvZ5Pt7YmADONLn4aOaf8Jy8Gn31iKv0U/ljN4MzHVpHiSJiNCcbAE1dajyQNRr0s40HXWupIA0qBX/iIUQNq80RVFR1I9x/zzhfL8RMI8usRKvFHJGzUOHctQv2NX74qi6NcsMbuqGUKbN+QN8ur3Io/cXgCfLFGZGFMpII9CMQV1ht1j4hknkjk+Ro0VQVNGwPM23djucX9HhUxVG8QmZiCJFLELQrw10MCSS1kCxQqsBdQ6O8N6q7VflJ9wjU9e5AwC8gse5J+5Pf74b9ayGiDLsQFbS6MtbkqxOo9vlZe98YubM5eB5lQPIrogVgwBX5XYE13+U1vyMA9X65JmAoevLdUOSaBJ+wA+2AAR20lRek0WA/w3RP0s/nhpmhqyUB5KSSJ7iwGH98X9KmhiWJnIYsztIByFVWCx8bBzyT2K+hx7l+oMmUm8FjGPHXg7hWV9r57UarAD9Py5/hZivzSSwwj76nP6quGnUZI58xJlZHCCOTRBLVhQtIUNblWqx6N/mOLfhmEVkQe+amlP0hSM/uDjJvMSxfuTq+5N4AnN9HkjkljrUYb1kcAA1e/1Hvvi/PRhfCWFFYtCLIqRnLjzEjfSVa1AoEab73gKLMfzNci+LvZDM3mPuQQ364aH4tnrREUyyHYiBAhr3bdz92wFnUc9mY2Uy6Yiq6VU1qUaNA8o8woGxfBOEuQWPxVExYR35ivIHqMGTdJaSeRMsHzAUnzBbLAbaj6Ani/UY8Xp0sccrNCKUrGzOKKMdxpsjzUOwNA9rxAT1LpC+FG0WmqNi9zYMu99ljKj3N4R1h7lMnCEEj6pmIsQR2KrbVK1eUX+Fdz6rhK2AZZX4bkdVIKgtekHkkAkj22H6jFWbh/kwnijIjd6IYN+zjDLIuCLlcqrIxCqT5gtinI3olaodsBZNVeEozqlOXF+yGwPqdI96wBR6vBDf8ADxbkOtsdVBl0GrF8C/bUfTCMTNoKajoJDFb2JAoGuL98SsdRwlroXQJP0GAprFseULI7jhNN/wCqwP1GDl6YPBZ2LK4Csoq1ZS2jn8Lagdj2Bxf0uQIJ11J/syQTR1EVSgE6Sb3uidtsAVJkMqgjMviKNJvQQzO1I3etI8xr6YVT9QbwzErHwidVH1IXn6VQPpfrgYjBGVRBvIGI4AU19TZB49MAIEwaMp4bWwDaRdHgnijR9fftjzOZPw2rlTup/qU8H/nvg5csTHrmYgHSAK8xA3Gn2PqfTECzNlGNopUHlbsA+3evrizpuYVG84JU0GA9LBPPsMdzyKQAqBQO/JP1P9hgbTvgNTCjnKM0Q0oJGIBqyOavtXtX3xmJ0ZjZNk4Yx9TfwhDq8gJNe55wS0UcUoc3pF0oq7AA77VeAWJ0woVaTyqTsRvwa29d8EPnWdjClLHbDZR+IiyTyeMXRQyZh0QkhCSVB4Ubkn0wZ1XQslZdfMoOo7EEc2te3OAE6YMskdTLb217n1r+2JjuLogcB2YAtZIsCrJ2P7/fExQlvDLJ9PUvCHsiRGbbat3A/wDSDiYmN0OevCA6pGLCRoIWi22IMapv6FSrc+o9MAdazqNPHKyhtcMZccWxWifrteJiYWejnoEuYkbwIJDGDbGjp2HNkCzQ7X2wqzBBZit6b2s2SPU+5x5iYlDzp/wfI8XjuwWEI8jEG2AAOnavxEVsdu+FHVOmNAyo5UsURzV7ahYBsDeqO22+JiYgM6T0EyKJXOmHxFjZhRKlro6e4uge++L4MiI1zUM9/wAsxkmOibDadtVbebExMA4yICRQldgmSzsgvnzu8Yuu/GMRWJiYCVjysTEwBmQzaoJFcEq6geU0QVYMCPyI/wBWLOp9YabUpChNZdVrdLULQPNaVUH103iYmCKcn1J4w4WvPG0Z23okE177YGrExMFWS5hmVVYkhBSj0Fk/uce5TKNI2lBZonmtgCTz7DExMSg89FoOGapFjEtciu6kj8VEEHjcjFi6MtI8ZPiBkXzralW2cadXIDAAg8gdtsTExUCdQ6k0pJNKDvpUUo3J2H1Yn74onh0sR6YmJiKtyTorW66tth72P7XgubKCRj4VhAC1vyATya+nAx5iYBpl0Q/yE8zVqidxdEgEqAeA1Egm6PphRmomA896mJJs3xtz+eJiYAbTjzTviYmAuWPDWLpA8JJnNKSQe91x+dEYmJiKtzWY/iJdEKhA53HrW4+lDtilLilkERutQB9gff6YmJgLMj0CSZS4F7nuB6H++JiYmM6r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8" descr="data:image/jpeg;base64,/9j/4AAQSkZJRgABAQAAAQABAAD/2wCEAAkGBhQSERUUEhQWFRUWGBgaGRgYFx0aIBcgHBwbHB4fGh4YGyYeHB8jHBwgHy8gJCcpLCwtGh8xNTAqNSYrLCkBCQoKDgwOFw8PFCkcHBwpLCksKSwsKSwsLCwpLCwsLCwpKSkpKSwsLCksLCwpKSwpKSwsKSwpLCksKSwsLCwsKf/AABEIALcBFAMBIgACEQEDEQH/xAAbAAACAwEBAQAAAAAAAAAAAAAEBQADBgIBB//EAEMQAAICAAUCBAQEBAMECQUAAAECAxEABBIhMQVBEyJRYQYycYFCkaGxFCNSwWJygjOS0fAHFSSDk6KywuEWNEOj8f/EABYBAQEBAAAAAAAAAAAAAAAAAAABAv/EABoRAQEBAAMBAAAAAAAAAAAAAAABEUFhsSH/2gAMAwEAAhEDEQA/APjww6+JulRQNCImJ1QoZLIJWTcOpriiOMB5941muLQyAg0viBTvdec6x6c4f5/qgTKRyJFDFJKz7eErllF2wMutwNXlvVuQ3FYnCkfScuRJHLIjGFZE1tpOmtQsXxx2xqPifpJzHWsysrER20rMOREsYfy3tegBR7kYr+JeuM3TMnHEFEJTTJV2JYmYkHsL169hZvnbD7r8qR5rLOzBVzeRbLu3ZSU0q5PpZU36A4o+YR5dnICKxJOwAv7e+2OY4GYgAHzHSPc7bXx3H541kfxmqRRwSZfzZdo2UrJXnjGk2NJ8rDkfcHfCmX4huEQ6BopyRfyyM5cOh5BApfcCj2qDvpvw6TmJMvL5ZRDI6rts6J4gVx7qpBHqRhn8LmObNzsseiM5PMWAopD/AA5Bal8otgSAK52AwF0Trt545qdlBCSsdq1N4TKoAHdjQ/PF3RPjT+HgjjCMQonV0DUkwlUrqfuXUUBdih2w0KOodHaNubXwYpb9pEUgf7zaftivp2VRxNqNMsTMm9Wystj38mrb29sF9R+IzLl44vDVSqxo0gO8gj1BAfSg1e9D0xd8OSeJOxdVCBC0hEcVRqtWw1xuF29FtmKi97BCrI5IyOFANGySBdKLLNXegCftjzOZcKz6DrRWKh6IDDejvxY3rnDWH4ulSN4gEZWDgFl8yhtY2Kkb1I/t5uOKv6x1a8pBHCyCHQqumwcSDzOWF2QzDUGA4oWKrBQvxJlW/icwQPKrgk+gatP5jCmSMqaYEGgaIrncc+o3xrsx1CJUhkmQSB0ysjx6tPieEs8BAP8AmVWP3wmy/VIWdGnj1VIl1QURAEFNK1ZFgij+GsAvXKsYzJXkDBSfQkEi/qAfyPpg7MHMokWp5NOlZo/OSFBOkMN/Kdq9Rt64bZnNIn8ZllGmK5XXU3cNGYtN76qBHf5z6YnWPiiGTJJloo3BVYxqcg6QpYsBXIY6N6HycYALomTOamaWaTVoMbyaySZFMiodzzVgG+xxocn0qGECRm3mnkyrw0BY8TS+1WNKsjKRsCg9axhUkIuiRYo0aseh/LDXM/E8kkbLIAWMqzLIPKyOFCsRWx1BVJ91vnALJo9LFT2JH5Gscg48Z7Nnk48vEHRONX/0fdK1Z9C7ogiXxSSykEbAbg1+IHnasZK8M8j1aYzq4YljpU0B5lFWCKoih3xR51ERooRBZIjctYJBK0y7DjV+2L48pEk6rIPI8SGyxGktGDq23NNe2HvxB0jwS0k7I0bNKqKkajSaYKx06bIOk9+/pgLKZeWZImgClvAZWBRXsxycDUDR0Op+gOAWZXKxtlZXIPiRsu4PZ9ga9mWv+8HpgLKZRpW0oLNE8gbDc8/tjUv0wRrnIXcNN4BclQAtI0Mi0AAAa1A4R9LziJJqWJy43XS4OnaiSHjIb9KwRV0bIrNJ4bMVJVtJABtgCQDZFXVX61idPyPirJQJKhaA7lnVR++L5Ily862ZE2DhkZGOllsFSKG9+3fF/SCgXM+GX2jVwdlakkjY1RIBq/yxQTn/AIdWFZvEDDQx0kG9SnUqkj0EigH/ADYTPlKiSQG7ZlIrggKRve9g/pjVTZEt45PjsjwEl5CpsromATTXYN98IFRHhZI2lOktJp8Na2G5LBr2UemAO6Z0kxyylm/lxgBye90a/P8AbAGY6R/OljWzpbylfMKsbkjsFN37YM+H3mzE4BlbyoQGJvSANhv748HU9UkuqUsNDMu/h6mpRRKgcVx30jACR/D7lpRYIissw3BA7g9//nHOR688SBF7Nf8AxH3xUeszb/zG8wINGgQbuwNu+AqwU3zvxLJI5Y1uTXsLvEworExALeGOY69NJGsbvaKoUDSoOleBqA1ED0Jwtx7gi5M2yqyBiFatS3sa4scbYe/FfXvGiykAIPgQqGIN+cgWAfYAD63jOY2Of/6Pv4fJpPmZxE8nyoVJAHO5WyWI3oD74DJ5TKtK6ogtnYKo9SxofqcfTOof9FsOXiEizs0sIWWQFfKwUgsBt5dtwCSa5AxnugokJWaGBSEIP8Rm20JYIP8ALQctttWo+2NB8Tf9K0LxvHDF4xkGl2lJC1tsqghiNv8ACPbDcGJ63mFn80cQXw2lDGNToYFyytZs3ZPO1aaoDCiKEtdC9ILH2A7/AK41XQOsS5n+JhdqQ5SfRGihUUqFk8qLQGykXzvzhL0TQyzxu6xmSMBGY0upZEfSx/DqCkXxdXzgAJssyBSwIDrqX3FkX+YI+2GPQYMzq1ZXVqLLEdPcvdBgdip0m722wdmMzlCWSRncRRJFEyDYkBiz/OpoyMaB7V9MV/DvxEMt4O7Us5kkCmiyhVUL2B/EaOAWwZdpmlNjUqPIQAADpILABaA2s7emBo47IA7kD88bDpk2UhhhzHh+IAZYZwCwZ/Fh2BvygXrA09gN7wn6j1WCTUwi0u6R/KoUI4ADaQGrQSL4vfAX/EXSpY2y8cmgaUMSlHDg6ZG1E0NvM5FHcVvgb4g6YseYkSMDTHYNPq+Viu5vckUSBwSdhWzrp/xJ/FZhkeGM+N4+kncxtIgNr2B1pd1+I4Cb4qjZiWy4IdzI3mskvWqtthQ2F+vrgADlpMx4s5FgNbngAtwAPoDQHZT6Y76d05XLg35Y5G29VRmH5kAYYt8YL4MsSZdFEjXXKjyqppdqbyAg3tqbm8F/CGdVUf8AmRIwfUVfX5lC3ZCRsSFonkctY4OAy/gDHLx7Y0nxX1WKY6w8esX5IomVSWa2Zmko2duF3rthTnMvGkjJ4lAIGBNNZIB03EzDvV323rAAvkGEayH5WZlBvuoUnb6MMHdS6EyrG8aOUaGORtidJpgxPtqjZr4ojBERWXLCMOSyl3WJYiSSRuWe/wClb2HC8d8P5erLPlN3lYMAjpHGASUBloO8h0r83C9yABtgMBgjJM4bVHepQzbC6AG5PaqxVmIGRirAqwNEHkH0OH/wRkjJNLRG0Etj+oMpT8gSD9vyAXNdXMuW0SMTIsuoX3DIFP3BUfmcCZHqDRE0TRV1q/6l039eDfth6OmwzQSzTF4syLIi0PUvloaTRo6tyCexwn6XliJYWaMyqW1aEpmcKdxpFkX7jFHnS81Ihfw11GVGiOxP+022rua2xRlM40T6l2amU2OzKVP6E40XROnSLHmAscq5gGJ0QrWnS4ZWOoD/ABD/APuwHWekk5oJHGY/EAKq5A3021G9hqsC8EAdKzAWeJ33VXS738oI237VhhlepoubZ3AETeJGwQbaGUp5RfpR+2Lui9DaVIW8ElWm8zkEDT5RVnYi743wyboqHIQSmKZ2Q7kIQgQyMzWa324IxRbF8XCWJfEKJo8RdPcg5cova6LCvqRhHN14jKRQRbbN4pqiSWahfcaT+uA+u5dI5mRARoOk3wSu1j2NXv3JwCoxrE0V02BpJFRW0ljyTQ+5wTmI/Dh8N0p2fVZG4Ata+hO/2wvjcqwIO4ww6kAVjYuXcit62A2A9qxcNXZHo6vFrLAHsCQAaO99+K/PFiZeFUXUdLHcMLPBb9DsPthYmtkoCwp5H+Lt+mL/APq6Ro0bcqdQQc8c7dt8ZVpOixR+EODdn5NXO/N9jt9sTChuhSoFGsqStlbrSSTtz/zeJiYMxjqOMsQqgkngAWT9AMGr0vTRnYRj+n5nP+gGx/q04a9GzoaUwwgxI0co1A1IxEbMpdx7r8opd++MqCyvw1KW0v8AyzROmiz0NzUaeb86HvgjMdYSElYo2Z128TM+dlI50RG0T76j9MOPgHPiGN5FeNZDKgl13Zg0tqCVuzFiNlN2Fwi+IcxJmp2l/hzGGJoLG++5NsTZZq5OKFmcz0krapXZ29WN/l6D2GKcWNlmG5VgP8p/4Y7i6fK3yxyN9EY/sMQNvgeYLnogeH1x/wDiIyD9WGEckZUkHYrYI9COcM+k5SWOeOQwy0kiM38ttqYE3t6YO6908R9VdJPKhnDEnYaHYNe/bSf3wCfq+R8GZ47vQQDfrQ1Db0Nj7YEvDr4m+IVzbK4QxkavIK0eY2WFANqY7nUT9a2wH1DqKyMpWJUVa8oCjV62VRSb975wBTvIuUihAWp38QeXzEqWiWzdEElq2++KupdAly6kzDQ3ivHpPJKAayO2kEgXwb24xoOqdXjinys7QUdKS6dT+QAkpGgYhAnytsvB97K5visSHLfxCNL4KzK+pyfEEmqhZ3FXX0GAAjyskcK5hWK27R7agVOkE3tQtW23vnFX8AfAEoPMpjCgdwoa7+4FY7g6mp8czJ4hlUlTZGiQsDroEDix9D6YYNCj9ODnxCYnKAa0CoXN6tAQswNVZYGxtsuwJs1lHibTIpU80caD4ayfhzkztpUAI/mBCpPG662IsFQGF1/UOMU5ZciQPGkkvRH8icFVKldzvvpa6qkI74V9UzfiSHSSUUlY9XIQE6Bvvx27cYB/8Zujx5SWNFRZI3LUQbkVyr2RzwCPYjGWx0ZSVALEgXQvYXzXYXji8A4h6wI8vGI9pQ8uu1sMrIFW/UjVIPbasNPhP4miy0aoVOtsxGzEi1KfIRzt5Hf3vSe2Mlj0DcD1wDL4kB/i59RBPivuCCD5jwR7YDyubeNtUbsjD8SsVP5jfEzORePVrQrpcob7MOR9cdS9OdV1sKHk7i/OupTV3RHf7Yo3meQiPVPmJgRlMvKyCZ/Nqbw23s3YKk/XGN6SiyZiKNpGWMyaQ11pDGrF8dicDZXqLxhwDYeMxtYvykg7XxRAI9KwNiyIejwWzMQs0rNrLsCH0sxFFjwVAXesEfEUOXijRYV8zAnWN7KySKd77gA7YUTdP0xBi3mOlgu26MCQRvZIIoitsUSzsVVTwl1tuLNn9f3xcQ26Fm4YdEz27pKf5foAupXHuHoemG3SMrlJI3diWZmn0IW+RVjZ1sA+vfj9cY68aDpfRVPhMZQDKkhUXRFal33Hf89xioW9YzQlnkdeGax79v7Y8ykkQHnR2N9nCgj0+Un741E0WSje49DIYihLG6kNEMByBVjGRnVQx0ElexO3b/kY1EpzmIY4HUSwFSwBrxTa3xYI++PZcqqxeIMuCFOl9UjGjZG1Vtthf1fPySMvikFkVUsb3pG1nvthpmpGig2Aa/JKDwrFfKVI7Mv6qcACvVW2KIiDgaQRR5uyTZw2yvR5RIY5JFjArcf4lJoVhXDJCYVEjsGS/KovVZ9eAAL/ADxoOkZdJYBJIXkVZdLKWC0K+bYXQHvjNajL9RhMb0S10CdXcn09se4M6vm9EpURxUPl8t2p3G5PocTEUEvVoR8uUjJ9Xklb9NQBxbF8VSoD4UcEdgi0hUFb22Y2R6c9zhKR2xooOm6OmyysQGleIIpO7IrHUwHproX/AITjClMnWJm5lf7MR+2O4fiDMp8uYmX6SMP740vS/haB+nmVg/jvFmJIyG8tQsnI9asVxv6jGa6HkklzEccpZUdguoECr72+1DDoEL8Y50cZqf8A8Rv7nHEnxZnG5zU5/wC9b+xwFJlDr0g0GJCs3lBFlQxPAFjc9qOHudyWXn6gUWWklaIK0agrqYKD8xXSNV9vtgBIus54J4izZjQSw1CRtyoBbv2BG59RjjPZXNTh5pyzeG6ROztZQtekN3A53rn3xpcvnTlMt06RW8Opc4H1JrG7KpDoCC2wAq/2xX0WNTmpovFMozkE+vVC0W5UyowDEgjUuxvg4isbnco0UjxtWpGKmuDRqxtuD2OPZci6xpIy0kmrQf6tJAb8ice6GdDIz2RQokE8bctdAbbA4d5fNLMuSg1IBG48vmLMZJba/LpAIoVZ+XFQjleRwpYuw+VbJPFeVb9LGw9scyZR1LAqQUFt/hG25ratx+eNR8QJ40CPI4XS2bZV2XV/MVQFA2u9Njkiz2wszbIzFjmVuWMGTRE3zXZWgqj8IJP74BP4Zq6NXV1tfpfrhjD1QDKNA0dgya1cMVptIXzCiHpQaBIrU3N4vafXk/CaRNMTl1AWQks4GzEDQPQFt+e2HHW8zlm0xa1WJXBqJVvbLR7nSLa5S4sk0bwGPKkHcEfX33H6YY9Bh1SnawI5j9Kiev1wFmMyZCC1WAq/ZRQv1pQBfsMaD4chkaJhHFKw/mhmX5SXiKrrugCCbFmqJwCvqEEjqMwwAWSgKPdbU0P9N+1j1wvw4zeUkWIRSzRBIyzKgcSHU1X/ALLVV0OSBgTNRxeWgwuO6Dq/m96A0jb5TZGApzOXChCDepAx9iSwr9AfvjQdSz6RzZ+NwtMXCVGC2rUNNPyqgCiOCCe+FUgLwvohjjVApYkku1nTsXN1q2IUAeuHHW+oSR5hjFHF/MjSfWYkdgHiVmNuDQB1ccUcBT1id54MoRRMw0sTXmkiYxBi3vGUv1q8MvifKpFLlo5HpGgRJbUr54DJGCRuwHHG5BvvhZ1WSR8iDMSZIs26HVz54kNfYx/rgvofVMxIgCPFCNUcQZYU1MzVWpypYkqGPO5Fd8UI+swRB/8As9tHvTaWUElmIHm7hSB9jgvqHwu0MGpyVlA1FbDKyMwUMjISLBIBU+tg9se/F3jJN4cs0koADAOT5b7EXQP0wsl6tK0YiZ2KXqom7IAAu+wHA4Fn1xpGjzGdHiwzCfLx+CAEUapKAs6SEj0kCzyeDveFInidsw+Y1amDFNC0A5NiwT5R2rteG/wp1eCGIK/nd2kNHYIfDYCtu5Cb37bVvm5s74jO7AAtvQ47cXhEMs3mclUJjjkJAHignSGOnejZ5b9BjmHrcQiRHyyysgIDPI/di2yoQOT3wkvHuNI1fUI2hjZliywIER8kZk8sgYg6pCeKrYd+cKem5VZRKWYiQAFVA+bc6vpQ3wPmc4ZVhjA3jXQLN6rYt9gNVAY8zEHhadzqI8wqqB9/zBHtgKXazfrht0TqS3Ik5uN4mU3ZpgCyHb0b98KIGBcWLBPF1+ow8jirxgQAuxYKpaqOkccebfc74UI9Jq62x0sp4BNel4O6jGETwrbUrXzswIvttYP74oyHT2kv8KgMdVGthdffEqrcp015V1AjY1ufpiYGhzRUViYx9U0zXXYmyS5cBtYN/wCziAHmP4gviHbnfnBfRpx/CTzMkMfhBVjbwUcySMdlPiFhxbHSPc4zf8E/heLXk16LsbtWqgOeP3GLst1eWONolYeG5sqVVt6qxqB0mtrFYjR9kPj+SMRWiuYzPd0A6yhRp0qKABF7euAfiX4kXNLGqQrCF1M4U7M7aQSPQUo2+uEePMEHS9blbwtRU+Dei0Ujf1BFH7jDrrcwimjilIQqiPKYoIQ0chGsKhULsPLe/JPNYzeXy5dgiiyxoYszXUZJQokcuEFLqN0PS+e2A2nT/jGBmkMgCrHmDmYlYXrLCpEoWBrskb7EjHGZ+NMs2ahzSpIpSGWNo9iASrBCp9CXJPp27YzOb6KySRRAFpXRHZdti41qu/8AgKkk+p9MOviIRw9TcGGN4ZGjcLpvyOqn+XpIHc8emCsgBhpF1TTl40RmEiTeJWkVYrSbvkb7V39hgqHp4eeXLsseunCPHsA0aswAHcOBRB3sj0OFfTMm0sgWOrHmJJoKF8xZieAALvBFU87HZyTuxo9ix823Ykjf6YJ6f1HwlmGm2ljMYa60AkFu29gafoTjUZ4FcznkIiVAJWDnwwys38xdJfzsT8lCz5uNsZTIZFpGUBHcFlU6BvbfKtkUCe1++AO6bmP+y5hHICHQy+emMi6goVAfMCGOokUALu6BAyPT5Jm0RIXarpR2xoE+FpMwsCQ5YR6hfiNJZdWDFS3CihGx2APmXbcY6+HeoSGCfKKQkrVoLWLKnzR38qMfmDbbrXfYMvNAyMVcFWUkEHYgjYg+94tyWXMjrGDWrkngACyTXYAE/bA7HffFkE7IdSmjuPzBB/MEjAaL4pnRS6oBUjsQRW2iWVfS60kbWOBjNXiO5Jskk+/vjwC+MA46z1wyyl4yya4o0kF1qIUa+OQz233w06T16Nf4KR2AeFngkBF3C4NNRBBC62FH0GM1lck8gYqLCCzv/wA2duPbFGKGOc6zI6PG7atU3is3dm0lb+lY5Tq7DLmADyl9d9wdqI9xXPoTgFVJIAFkmgPUn0xbloQZFWQlQWAY91F0Tv6f2wQV1vqhzExlYklgl6jZtUVT+oJ++ALw/wAl8OI0JZpAsmoLpYNSgSIhYkDceYbc749zvTNOYORcRxsJz/NIKhdQAIN7lBWxJ/fF0IREa1VtYF+5sgfofyw2zfw68cS6lkExZgYylaVVVazve4YHji8XQ5VI4cyGk1COWOggUhyNYVtRb5dzekH64ZZv4u1K80UnhzKRSuuouGVkatiNhp3PpthoU5L4aaWJWDBX8VkIY1wqla2vc2MFt03LiBRJMRpLi0WxqYKRfehuP9Jwk6h1aSdtUjWfYULoC6HfYYN6DnTAssyqjshQU4sUxYE133A/PFQ3yvXIEkmKxqD4cgVmsE+SNVqzsdmP3wi65nUll1Jdbjf/ADMR+hGC82z5lA7wpCqJZlCMNVCl70bNLt7Y9PQ0iVnldNJFKoYa+Rvp+l81gEscRa6BNCzXYYM6d1CVGPh7s4oitV9//nGs6Q0QRvAy8krGIqgFn5gmosRwCb5O1HGe6NO2WdZVYaw2gDmiTRvtxf6YaPMvkvFRpZn0rRo7fN6V9jhh05g8bRoJZEUF9LEIu3a1GpjudtsZ7MZhrdTyXsn6E/bk4J/ip44lpiqNqUAbcc2Oe/OIq3rPTGjlrSKIDDTxRFir3xMC5nOo2k6DYUBiWJ1Huce4obfFEAhhymXDK2lHkYqbBaRyNj3pUAvC3o3RmzDOA6II0Lsz6qCggE+VSe47Yc9SSOQhpFzMpECveqNNKA7E0rev64U9Mz5izKvExgGobm30jvqAA1iuRW+MtBf4EmQxxfzTZAKKTq9wKuvth/8ABvSHTqGX8aNkALSUy1YRWJ2P0rFHW+tRrm/FyQEekC2UFQ7fiIRr0qfTC3MdankfxHlcvRGq6IB2IFcAjsMRGg/+nGgnM482W8OWWKXkMNDaFPo1kCvUYzx6Mwg8ViBsCqkHzKW02Dxd9vTftWKDm30CPW2gGwtnTfrXF4oOA1HxjmdHUBKjMqtHA6slXpMKDa9uxFHbnAsixSFX8KeVpWYAvOoJK0TemK683r64s62yTZPLTAgPEPAdfUAlkI+x3+owXkPiLLQx5fSrFoXWQiudSaJgSSRuQGU1W1YKB+FJEbP5cohQBiSNZbYKxO5G2wOBOn9eeDQACAha6NFtQ4OpWX/y4s6b1sJmJJyWvRIENCwWUopIFAaVN7emKuvZ9JplYNIwCIrO4AZiuxatR7e+ANzPmUSJlFLSKZNTyPMzfzPDJqwL1+3fAOS6/Nl9YjqMs0Z2FaGibUpA7G+b98PM58UxRXHl7CLHPGjR6kIDtG6Gz5tVp5vUk1scZhsuWVnL6mrUQAzEWQLY1Q3Pr3wDOf41zbqEMgCBWQKqKoVWqwukCuAB6YVjqMvn/mOPEsvTEa751Ud798DXhrBl4ykQKhTK5BkLN5QGUaqBC1Zbkfh53wQrxBj1IyTQFmifyFn8gLx7JEVqwRYvf6kfuCPtgGfScv40ckP4iUaPb8ZOmr7arC/XTgHKZgxOGrcWKPuCpvv3x3kGP8wAkHwyRXqpDf8Atv7YYdYXxkXNiiSQs4qqkF+Y+0gF36hsAPkfHnfRFsfDIOny2q2Tqr5v3OwwvliKsVOxUkEehGxw5znxAPE1RIte6hSRVUQh7bb32GFeezzStrYKDSjyiroVZA7nkn1wHOUkCyIx4DKT9iDjRdX+IcvK8kiRujPOkgACAIFADANWvfegKA2u8ZfHuKGEvWXBcIx0MWrVuaLo/Nk3ca9zx74IzfTNaqIlczIsjThnDEFSLIAApaN8nv6YTHGoleeLMMYo9b5mAKU06z5lTXajg6wecRAfV8pNk0MDFCk2mSwFJNDb/EvJ9L3wuyfTXlBKDho0+8hIX9Rht8SwTMWlzkiJOaAhHzV7hfLGOTRN32wRkZ4UTM+CNQRYZULMwAZWVaqwXILE2fy74oW574ely5bxE1KF+ZTagslr5hsasXWDp+nRo2YhDBKSMBiRpc2Hskny3VUL74En+Msyy6BJpStOkAURp072De3674TE3ucBo8rGshjgkzbMDpQJEpKiuNRah9wDx7YaT/D7wq0iDLEopJMriQmhtp1AKTW1AdsZQ5WaArKLX5SrA7jWuof+XBWV+HppKMiuqFSQzemlmB82+k6TviKpzvxHmJRpeVyv9AOlf91aH6Y5zmVeNIyRS7kH1bk+4rYb+mCusdHEeZWLUg8o1G6W1JUkE8Alb++Os/PD/wDkkeZwBtGaRTXqwtvsPvijhVH8Wx1RinJHiWF3s2aB4/4YbT56FyofVOS16yPCjscnYF2H5YzEuc1SlyoIJ+W/agPtgiXqcs3kFKqgkKooUN/7YDUZd49I1zQQn+hYVYV2NtZN49xhS3viYDYS/FQjkdo10s2WEHkNhGUimUnkUo/PGZnnZ2LOxZjySbJwy+F8qsmajDgFRqZge4RS2/5Yu6DFBLqilVVkYExyM7KC21I1bAEXvXNYBJWJi7M5co7IwplJBF3RBo749hybspZVJAKqT7tdD6mj+WAHwVkcmJDuxAHOlGc/YDb8yMMei/C0mYkVbCKVZi7cKqNpJ/3tsAwSTZealLRyK1ECwbB4I779sBX1GBEbShcigSJE0EH0Is/n74v6N01Zi9hz4aNIQgW9K8m2O1c8Hvg7P5ONs0tyINfmlDyWsbWdS+ImosPTTZF1yMX9P69HlpZngVVOgIgtpFkuRC9lwDRQEcDbEAmdzSRwqggj0SpqR23kXzkWWULv5SK4wu6Z05p5BGpAuySb2CgsTtuaA4HOLes9TE7qVjWJVQIqKSQACTyd+ScTp3V2gDeGqiQ2PF31KDyF30i/WifpgOsv8PSyTSxR6WMWvU10KQkEi/0HOLuk9PkKPUE7iRdIKCl5B+YqQd1/TA+a67M7ly+lmFMYwI9XfzeGBf3wA7kiiSQOxN19MBoJRmNP814o61ANK6FwrUNKimcAVYpRyarA006MixvmFEa/gihO/v5guon1Y98U/DeeSCdZJC4Vb2RQxb/D5mAAIvfcj0xTNTrJoRmAfXrbdgvHn07bkg36/XAWRZ+KOQNHGzCmVllcHWGFfgUafzP1xxn+svNq1hPMyt5VC1pDDYD11kn1JvAckLL8ykX6iuMEZLJhlkdtRWMLsvNsaHPAHc/Qd8Bb0OjmEU8OSh/1qU/92GnTc82keKFTLyAxyKi1XA8Qj+pXAI/yMBW+EGWm0Ojf0srfkQcHydSTVJUeoHxApJqgzFl2rkE3+XGAE6lkGhlaNqJU8jhhyCPYiiPrjs9Jk8HxquPcXfFHTR9NzjSfDfQv+s4xHrEcmXFFyL1Rm6FDclW2+hHphbmlSBJsuzgsrSICAfNvE6mvcxke2rAIcazJfDQSFp3RnaFIpWjIpZFk1Eb7HSFA1EXuaGMneLnzrsioXYot6VJJC3zQ7YBh1KLLosiKr+JrUqdVhUKglSRVsGNXXbtgrIfFcpeNGcRQgjUsSrGGA/q0AFrP9RPOM6TgzJrGo1SgkEHSB7Ai9iOGrv684CnNBQRoYsNKkkivMQNQ+xsX3xTeLIsuzFQASXNL7mwKH5j88Ncr0do86I2jZwknylfmAs99qIF3xgFmTRGcCRiq9yBZw1l8HwtXmdEfQl7WGRmN1R2evscJZ4tLFbBokWDY29CNj9cHJ0mQxliaUAsAfxEAFgP8QUg1gHWb694KRmEKWdInsnXpIVkYNffZa2G3bCZs3PmXQM7OyhVWz8osAD6WcNMr0xY4ZBMyKY54SwNnUNJ2AAvfUTZobeuA851SLUxijptWoODQBFEUvoN9sAB1QOJCJG1MOTd0eSPsb++O870h4o0dq0vxX+VWH6H9DgeZywLncltz62L/ALYN6rM5iy9ta+HQW+KZhdf3wAeSyxkkSNeWYAffDHLwBM7oHBYr/vLX98A9KZRNGWcxgMLcblfcYdw9PD5wFJQxBQx2D/N0gE/QkfrtgMyTWPMMepdJkE0gCNQdxx7nExRregZdky4aNN5ElUsZYkBLAqpsyavKu+kgck72MKIco2XJJky4YjY2JWX3XSGAPv8AtgHpnTGnfStAAFmY8Iq8sfYfqSMarqnToIVmLKZEg8DLgBgtuQZJGJo8sCPucKM30jOJFmBJIPFUarsckgiyDvybxd0/4neHXoji0uytoK2AVBUabNjYne++FTcmth6emOpcsygFlYBt1JBAb6E8/bAE5vrMj1R0ALo0pYGnUWo72fMSd8AyOSSSSSeSd7xDjzAc4KzPS5Y1DvG6qapmUgG99ifbDLo8QZDpiDsDu2nWQPfW4jUfVTwcUyiSaQwgqLa92QCwtbsgC0BdAep5JwAnSummeVY1IFhiSfwhVLMaG5pQdhzjjOworfynZ0IHmZNG/cVqPHreCMgyRyEyPKpQ+Uw1dg/1MRp+tHDHqcrzxs/hzOEW9c0xcgFitqoCgbiiaIFb4goy2VgjTxmDzrYUgxmNASLI1a9RIHFCuLwr8ESO/hil87AE3SqC257kKMWZrqBeOFCP9kGAPrqYt/8AH2GCfhvqKwTeIwB0xy6QwsFijBQfYk1gFRw6+GciJDJtIz+GwRI1ZtWpWU3pU7bgUdI3u9qI+c6yZEcMPPJJrZvLRAFKoGnUAP8ANXtivp6SySxopJLEIoYnSRd0b/DfI/vgD/iS2Ca/CjkUHVGrl2LNVsdIKpdDylrFYp6awOZCZWMyFxoVXZlskb3oddQPFE0e47Y669lIVUFCviNI4dF+VAoHA7AsTQ7acKIJ2RgyEqymwRyD6jAG9VyxUIxKEtr2RQoARtPb1IP2A9cLxiYgwBXTerSQMWjIGoaWBAIYHsQcVZ7xC5aUMGfz2wrVqN2NuDgrLS+FGJAoYv4qb9hSUR6MCbBxJc42anQzOATpQuRwN6J398Atx34R06qOmyL9xW36j88GRdIlCLKYmMfN1YIFE3XArv74ZHPQRw5iIecPKdA5oLwxIrY7flgF3Q+kNmXaNFZn8NmQKCbYbgGhwRY+pGCZsgEWIT6oyhlR1rzWsgJA96c/li74bziBz4kjxQ1GJVjkKmUagDYFFtrND1+uOZ4o5oHZXjj0SysqXRKlUoKCb5Fd9/vgOMt1dEDsqDyKnhgn5W1AMwHqwFn6Yme6uJc4jO9xBowTRIIUKG25INHb0wkrFqQeVjdMCoC92u7r6UNvfAcT1qajYs0aqxfp2+mGed66zoQgKK3zjkayACy7WupVFi/0xMr00NDqekAmCuxNFQaBAB5O5NDijeDuqdRgSGOOIeZJXLrYZGUMdHm/ERZ3/wAXtgAelCZo5Io0VhLXI3Gg3qUnjkj7nA/UYhGESiHCnxOOSxI/8tYuzXW5ZTGFAXRH4SiMVak2Qa5JOOuidPMk3m8xXWzKd70Lq819idsAM+XAhsG9QDEf00xWvr/xGLOpEeFCunzBFJPoGLkD9QcG/DuSjmc61KwqrGVh6A6gL4s1pH1xZPm45HMhhLSSMNA4iQBgqgAbvQob0NsQKMr0l3RpNljX8bnSCfRb+Y+wwyhlKxxuunUqWpve1ejQ7Vti74h6+soXYB4XKL7qPxEDbduwoAbYRySkRqwNbup+9H++KGUvXyWZnBYlid2xMIScTFQ7yueaPXpqpEKMCLsGj+4B+2O82JqLyBwJDdsCAx9dxRO/64Y/CE2nMFuAsUrEhQxGlGNqD3HPbjnBXU87HmxQfMM0YJDzMZXkv8KrGtINrssawqlvw34XjjxmCgK+ksCVD6To1gA+UNRP0xb1uFyA02bjnYbBRI8hA9bK6QPa/tgHp2aSNrkhWYf0szqB7+Qg/njS5TPTyJJ4EMGW0x6wEiGqRSwU08hJoXfNUMKMeVxrR8NQ5VV/jDE7SEbJmCGiB7kKpDevPtjKObJJ5xzWAteRKdQDRYFL9BqG/vpOKYpmU2rFTxakg79rGPDjQdPgLwATBdAUyR8atKtT8D5D5ue67YDOHB3WOpeNJrC6LVQQDtYA1H/U9tXvgrrmTjSZUQrW+oqQeZGrcbbJpr7YX57LeHK6f0sy/kSMBUcu2nXR0kkaq2sAGr9aIw16R0JZBE7uqxs7q53Hh6ULaiao7b0L7DvtzkUmmgMEKMwD62VQSXJpV2A/Dv8A7xOLv+o5VTw5cxFCl6ijzXvXPhx6jdd6vECR2200Njz6/f09sPesdUimywEcRQrMzkD5Yw6Ril5oNIrNV7Y7To+WIVleaRVUayiCNS1mz4kxpRVbaTwdsFQ5uJbjy0cZZgNQWOTNE0QResrHyAdlIvAZnJdPkmbTDG8jc0ilq+tDbFmZ6RJGal0xn0Zhe/qFJI+lY0maglH/AN0xiH9MjrF/+mAFztW231GM71J0JqNgQL+WLwx+pLE/5sACRjRZaG8sniRQwrTXNJuzhuDGgGtiOxFj1OM7h30Dq0UFM6W4f5gLbSY2WlJNKVbSwPPFHbAVyIj5WUJqqGVGXVVlZF0NdceZUNb/ADYmc6nAqlctERqjKO773ZU2BZo7Vf5Y86GyuXid9InKKWJGwDaySTtdqBv64VTxhWYAhgCQCO9Gr+/OAvfq8xUJ4jaQnh6QaGm7ogci/X0GA8EZTJNI6ooJZqrb9fpgvq3TfBSJWFSefUPbV5Tz3U3xxgFmDIOjyOqlFstwBzVMSfsEOKy6BSFtiQLJAGncHy8n2vbnjFp6vJoRAdIQMAV2JDbHURzsSPoTgG0ixwpk2difK58gDBbLHUCTpZ1Zh5e2mib2wqzfU7VEQbRO7LIRTtqINvRNnb3774ozGdZ0jQ1UYYLtvTMWN+u5OLch04SKxLaQCqgni2Jq/QUD+mA8izbuHSi7Sspu9ywJP3JJwXkfh52RpGU6FRmIsBqB02AdyAx/Q4tYxQSxut6l8J9PzAXZbf6aWA/xe2PfiLrnjyHw9k3qhpamOoqxvemvAD5EeGniE00bo4AuzY234A+/2xM/8RvIpUKiA1uo3PN2b73v9BjnI9LmeKRkIEf4gWA1afNQUm2I52GFlYArpch8RUJOk6tr2sqRx6476XLckS9w43J23INfmP1xRk5NMiN6Mp/XHcZMU+3KSfs2IB8187/5m/c46Mo8LT3D39iK/ti3qyVPKB2kf/1HFeUgLB67KScUVDLn0OJg4TwgDUZGNCyDXYbb+nGJgC+n59oWLKAbR0IPcOpU/ocXQdenSLwUlZI97VfLqv8AqK7n74BrHbZdhdqRQBO3AaiCfrY/PGhwrUQRyDf5YO691AT5iSVRSu1gf0ihsK7DgY8zvTTEYx8zNGshWuNXmA23+Sifrg3qPQw0yCCgk0YlQO4GkG9SlmP4WBHqRWIKugdH8YSPoaXw9NRJ8zlifuFFWSPYd7FXXOnPG2poVgB4QPqOw5ILFh99sd5D+GjL/wAQJZGBIXwXVV276iDYPsMGQzAEeBlUiDFgJZblIKrqb5xpBA32XbEGdAw66dI0kTBmKxRqQdEWt9JbVp1baV1b2xA554wpnzLOSWJJY2b7n3wx6X1NYYZhTa5BpHFFSrAgk7iiwbbmhwOaPc2MupFxyIQB/LWwfW3eS7b10oB6YN+IOpIk7FcvDbaX1vrc+dQ3BfRyf6ftgKWQ5vxppW0uiKQa8pqkCeoJ2o78NfrizrSK8MEjuBIYQNIUnVpZlBJ+Ubbc3txiBfm+tzyDS8jaP6B5V/3Fpf0wdHGuWIjEQmzJqww1LGT+FUHzuO+qwDtRq8VfDOXVpw8hASIGRiRYGn5bA5GsqK98e9QifL2GYGaWyzhtQ0N/SR/XuSfSh3OAYT5SSSMz5p3nCGvDicER7D/aFbWJa/pB4I2rFMHU55njysVZVJSo0xgrqB4Ltet9t9zWEmUzbxMGjYqw7g/ofUexwXN1gu6MyIdKla8wFEVuVIal7C6AFcYDkdFcxxlQS8jSeX0VCq2fTzkizt5cLWWsPcw2YhYqB8kZgtfMGWQM9g99QJYHCNhgOcSse1izLS6XViAwUg0eDR4OAtyWQZzGSp8NpFTVW1kixfF1vWDJosvFLJu0qAqY+2pG5DdwwBA+oOB+odVeUtYVVZ2fSqgBS3Nd624usWdMzBy7LMVDXekGjwy3yO41LfucBb1DrU0sqyxqYiE0KY7HlBPcfcbemEzMSbJs++Hh+JJQoWFQgrkC27kgE9rJPrucc5b4Wdw7akCx8te3CnYmuzjb6+mAV5fIs4YqPlqx9b/4YK6BkDLIwC6yIpCFq7JUqvsKZgbNAVhnJnv4WYkgNKEjVqa11IRe42NhV/M+uAendX0zQNJ8kJ/CBZGovvfzeY9+2AFiRInbxBrZD5QCChPfUe49l59Rij+IIL6fKH5UHarsD7f2xy2++Ga9FKxtJNaruooX5yiul+xB57YCnI9EkmClBq1MV/y0AbJ9KOH6/DmXy4D5mdXoE+HHy22w1dge5q98L8l1ox5Jo0fS5l3FcoV9f8w/bCQ74g1uV6hHmXYpliiwBpAIh8wCaSHLHaxVkeh5JxjiMGZLOvFqMZ06l0n6f8jA6pfAwFWnFkxLMWrdj++HvS+kB8upIovNoDn/ACH9jvidZ6d4Dx2y2nofmAYVXvR49sAph6cxkZSrNV32rY0TfHrg3qfVFGpYkUBkVbF0ANtvrv8AnijqfUjKxrYEmzwWs35vpgv4e6KJo8w7EWieUE1bE/8ADFCWPp7sLUWDiYcdOzUapVkHvZ5Pt7YmADONLn4aOaf8Jy8Gn31iKv0U/ljN4MzHVpHiSJiNCcbAE1dajyQNRr0s40HXWupIA0qBX/iIUQNq80RVFR1I9x/zzhfL8RMI8usRKvFHJGzUOHctQv2NX74qi6NcsMbuqGUKbN+QN8ur3Io/cXgCfLFGZGFMpII9CMQV1ht1j4hknkjk+Ro0VQVNGwPM23djucX9HhUxVG8QmZiCJFLELQrw10MCSS1kCxQqsBdQ6O8N6q7VflJ9wjU9e5AwC8gse5J+5Pf74b9ayGiDLsQFbS6MtbkqxOo9vlZe98YubM5eB5lQPIrogVgwBX5XYE13+U1vyMA9X65JmAoevLdUOSaBJ+wA+2AAR20lRek0WA/w3RP0s/nhpmhqyUB5KSSJ7iwGH98X9KmhiWJnIYsztIByFVWCx8bBzyT2K+hx7l+oMmUm8FjGPHXg7hWV9r57UarAD9Py5/hZivzSSwwj76nP6quGnUZI58xJlZHCCOTRBLVhQtIUNblWqx6N/mOLfhmEVkQe+amlP0hSM/uDjJvMSxfuTq+5N4AnN9HkjkljrUYb1kcAA1e/1Hvvi/PRhfCWFFYtCLIqRnLjzEjfSVa1AoEab73gKLMfzNci+LvZDM3mPuQQ364aH4tnrREUyyHYiBAhr3bdz92wFnUc9mY2Uy6Yiq6VU1qUaNA8o8woGxfBOEuQWPxVExYR35ivIHqMGTdJaSeRMsHzAUnzBbLAbaj6Ani/UY8Xp0sccrNCKUrGzOKKMdxpsjzUOwNA9rxAT1LpC+FG0WmqNi9zYMu99ljKj3N4R1h7lMnCEEj6pmIsQR2KrbVK1eUX+Fdz6rhK2AZZX4bkdVIKgtekHkkAkj22H6jFWbh/kwnijIjd6IYN+zjDLIuCLlcqrIxCqT5gtinI3olaodsBZNVeEozqlOXF+yGwPqdI96wBR6vBDf8ADxbkOtsdVBl0GrF8C/bUfTCMTNoKajoJDFb2JAoGuL98SsdRwlroXQJP0GAprFseULI7jhNN/wCqwP1GDl6YPBZ2LK4Csoq1ZS2jn8Lagdj2Bxf0uQIJ11J/syQTR1EVSgE6Sb3uidtsAVJkMqgjMviKNJvQQzO1I3etI8xr6YVT9QbwzErHwidVH1IXn6VQPpfrgYjBGVRBvIGI4AU19TZB49MAIEwaMp4bWwDaRdHgnijR9fftjzOZPw2rlTup/qU8H/nvg5csTHrmYgHSAK8xA3Gn2PqfTECzNlGNopUHlbsA+3evrizpuYVG84JU0GA9LBPPsMdzyKQAqBQO/JP1P9hgbTvgNTCjnKM0Q0oJGIBqyOavtXtX3xmJ0ZjZNk4Yx9TfwhDq8gJNe55wS0UcUoc3pF0oq7AA77VeAWJ0woVaTyqTsRvwa29d8EPnWdjClLHbDZR+IiyTyeMXRQyZh0QkhCSVB4Ubkn0wZ1XQslZdfMoOo7EEc2te3OAE6YMskdTLb217n1r+2JjuLogcB2YAtZIsCrJ2P7/fExQlvDLJ9PUvCHsiRGbbat3A/wDSDiYmN0OevCA6pGLCRoIWi22IMapv6FSrc+o9MAdazqNPHKyhtcMZccWxWifrteJiYWejnoEuYkbwIJDGDbGjp2HNkCzQ7X2wqzBBZit6b2s2SPU+5x5iYlDzp/wfI8XjuwWEI8jEG2AAOnavxEVsdu+FHVOmNAyo5UsURzV7ahYBsDeqO22+JiYgM6T0EyKJXOmHxFjZhRKlro6e4uge++L4MiI1zUM9/wAsxkmOibDadtVbebExMA4yICRQldgmSzsgvnzu8Yuu/GMRWJiYCVjysTEwBmQzaoJFcEq6geU0QVYMCPyI/wBWLOp9YabUpChNZdVrdLULQPNaVUH103iYmCKcn1J4w4WvPG0Z23okE177YGrExMFWS5hmVVYkhBSj0Fk/uce5TKNI2lBZonmtgCTz7DExMSg89FoOGapFjEtciu6kj8VEEHjcjFi6MtI8ZPiBkXzralW2cadXIDAAg8gdtsTExUCdQ6k0pJNKDvpUUo3J2H1Yn74onh0sR6YmJiKtyTorW66tth72P7XgubKCRj4VhAC1vyATya+nAx5iYBpl0Q/yE8zVqidxdEgEqAeA1Egm6PphRmomA896mJJs3xtz+eJiYAbTjzTviYmAuWPDWLpA8JJnNKSQe91x+dEYmJiKtzWY/iJdEKhA53HrW4+lDtilLilkERutQB9gff6YmJgLMj0CSZS4F7nuB6H++JiYmM6r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64" name="Picture 20" descr="http://discovermagazine.com/~/media/import/images/4/a/0/ma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62400"/>
            <a:ext cx="4048125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51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52400" y="838200"/>
            <a:ext cx="8839200" cy="5717628"/>
            <a:chOff x="152400" y="838200"/>
            <a:chExt cx="8839200" cy="5717628"/>
          </a:xfrm>
        </p:grpSpPr>
        <p:grpSp>
          <p:nvGrpSpPr>
            <p:cNvPr id="2" name="Group 1"/>
            <p:cNvGrpSpPr/>
            <p:nvPr/>
          </p:nvGrpSpPr>
          <p:grpSpPr>
            <a:xfrm>
              <a:off x="152400" y="838200"/>
              <a:ext cx="8839200" cy="5717628"/>
              <a:chOff x="152400" y="620110"/>
              <a:chExt cx="8839200" cy="5717628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52400" y="620110"/>
                <a:ext cx="2209800" cy="57150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dirty="0" smtClean="0">
                    <a:solidFill>
                      <a:srgbClr val="4F81BD">
                        <a:lumMod val="75000"/>
                      </a:srgbClr>
                    </a:solidFill>
                  </a:rPr>
                  <a:t>January</a:t>
                </a:r>
                <a:endParaRPr lang="en-US" dirty="0"/>
              </a:p>
              <a:p>
                <a:pPr algn="ctr"/>
                <a:endParaRPr lang="en-US" dirty="0">
                  <a:solidFill>
                    <a:srgbClr val="4F81BD">
                      <a:lumMod val="75000"/>
                    </a:srgbClr>
                  </a:solidFill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2362200" y="622738"/>
                <a:ext cx="2209800" cy="57150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dirty="0">
                    <a:solidFill>
                      <a:srgbClr val="4F81BD">
                        <a:lumMod val="75000"/>
                      </a:srgbClr>
                    </a:solidFill>
                  </a:rPr>
                  <a:t>February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4572000" y="622737"/>
                <a:ext cx="2209800" cy="57150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dirty="0">
                    <a:solidFill>
                      <a:srgbClr val="4F81BD">
                        <a:lumMod val="75000"/>
                      </a:srgbClr>
                    </a:solidFill>
                  </a:rPr>
                  <a:t>March</a:t>
                </a: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6781800" y="622738"/>
                <a:ext cx="2209800" cy="57150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dirty="0">
                    <a:solidFill>
                      <a:srgbClr val="4F81BD">
                        <a:lumMod val="75000"/>
                      </a:srgbClr>
                    </a:solidFill>
                  </a:rPr>
                  <a:t>April</a:t>
                </a: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152400" y="1219200"/>
              <a:ext cx="5524500" cy="381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Prototype – 3.14.2014 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52400" y="2209800"/>
              <a:ext cx="6629399" cy="381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Testing – 4.4.2014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52400" y="3657600"/>
              <a:ext cx="7162800" cy="381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Documentation II - TBD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52400" y="1707932"/>
              <a:ext cx="11049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4F81BD">
                      <a:lumMod val="75000"/>
                    </a:srgbClr>
                  </a:solidFill>
                </a:rPr>
                <a:t>Build initial prototypes</a:t>
              </a:r>
              <a:endParaRPr lang="en-US" sz="1050" dirty="0">
                <a:solidFill>
                  <a:srgbClr val="4F81BD">
                    <a:lumMod val="75000"/>
                  </a:srgbClr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857500" y="1707932"/>
              <a:ext cx="17145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4F81BD">
                      <a:lumMod val="75000"/>
                    </a:srgbClr>
                  </a:solidFill>
                </a:rPr>
                <a:t>Build final prototypes</a:t>
              </a:r>
              <a:endParaRPr lang="en-US" sz="1050" dirty="0">
                <a:solidFill>
                  <a:srgbClr val="4F81BD">
                    <a:lumMod val="75000"/>
                  </a:srgbClr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52400" y="2667000"/>
              <a:ext cx="11049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4F81BD">
                      <a:lumMod val="75000"/>
                    </a:srgbClr>
                  </a:solidFill>
                </a:rPr>
                <a:t>Finalize test plan </a:t>
              </a:r>
              <a:endParaRPr lang="en-US" sz="1050" dirty="0">
                <a:solidFill>
                  <a:srgbClr val="4F81BD">
                    <a:lumMod val="75000"/>
                  </a:srgbClr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62404" y="2667000"/>
              <a:ext cx="3209596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4F81BD">
                      <a:lumMod val="75000"/>
                    </a:srgbClr>
                  </a:solidFill>
                </a:rPr>
                <a:t>Perform testing of initial prototypes</a:t>
              </a:r>
              <a:endParaRPr lang="en-US" sz="1050" dirty="0">
                <a:solidFill>
                  <a:srgbClr val="4F81BD">
                    <a:lumMod val="75000"/>
                  </a:srgbClr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572203" y="3124200"/>
              <a:ext cx="3209596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4F81BD">
                      <a:lumMod val="75000"/>
                    </a:srgbClr>
                  </a:solidFill>
                </a:rPr>
                <a:t>Perform testing of final prototypes</a:t>
              </a:r>
              <a:endParaRPr lang="en-US" sz="1050" dirty="0">
                <a:solidFill>
                  <a:srgbClr val="4F81BD">
                    <a:lumMod val="75000"/>
                  </a:srgbClr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52400" y="4114800"/>
              <a:ext cx="55245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4F81BD">
                      <a:lumMod val="75000"/>
                    </a:srgbClr>
                  </a:solidFill>
                </a:rPr>
                <a:t>Record data of test runs (video, computer)</a:t>
              </a:r>
              <a:endParaRPr lang="en-US" sz="1050" dirty="0">
                <a:solidFill>
                  <a:srgbClr val="4F81BD">
                    <a:lumMod val="75000"/>
                  </a:srgbClr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572000" y="4572000"/>
              <a:ext cx="2743200" cy="381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4F81BD">
                      <a:lumMod val="75000"/>
                    </a:srgbClr>
                  </a:solidFill>
                </a:rPr>
                <a:t>Assimilate all documents into final draft</a:t>
              </a:r>
              <a:endParaRPr lang="en-US" sz="1050" dirty="0">
                <a:solidFill>
                  <a:srgbClr val="4F81BD">
                    <a:lumMod val="75000"/>
                  </a:srgbClr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600"/>
            <a:ext cx="457200" cy="457200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0" y="0"/>
            <a:ext cx="9144000" cy="8842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/>
              <a:t>Milestones for Senior </a:t>
            </a:r>
            <a:r>
              <a:rPr lang="en-US" sz="4400" dirty="0" smtClean="0"/>
              <a:t>Design II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0591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AutoShape 2" descr="data:image/jpeg;base64,/9j/4AAQSkZJRgABAQAAAQABAAD/2wCEAAkGBw8PDw8ODhAODQ8ODQ0ODQwODw8MDg0PFBQWGBQVFBQYHCggGBomHBUUIzEhJS0rLi4uFx8zODQtOSgtLysBCgoKDg0OGxAQGiwkICYvLCwvLCwsLCwsNywsLiwsLCwvLCwsLCwvLC8sLCwsLC0sLCwsLCwsLCwvLCwsLCwsLP/AABEIAMMBAgMBEQACEQEDEQH/xAAcAAACAgMBAQAAAAAAAAAAAAAAAQIDBAUGBwj/xABEEAACAgEBBAYGBgYIBwAAAAAAAQIDEQQFEiExBhNBUWGBByIycZGhFEJScrHBI2KSorLRJDM0ZILh8PEVFlNjpMLj/8QAGwEBAAIDAQEAAAAAAAAAAAAAAAMEAQIFBgf/xAA3EQEAAgECAwQIBAUFAQAAAAAAAQIDBBESITEFMkFREyJhcZGhsdEGgeHwIzNCwfEUFmJjohX/2gAMAwEAAhEDEQA/APcQAAAAAAAAAAAAAAAAAAAAAAAAAAAAAAAAAAAAAAAAAAAAAAAAAAAAAAAAAAAAAAAAAAAAAAAAAAAAAAAAAAAAAAAAAAAAAAAAAAAAAAAAAAAAAAAAAAAAAAAjvoA30BIAAAAAAAAAAAAAAAAAAAAAAAEAAAAAAAAAAADAxNfqdzEU8N8X37oGp1vSGmlevJL3sCzZ2rlauseVGXsQfDh347MgbBWAPrAEr8cvgBl1zUllf7ASAAAAAAAAAAEAAAAAAAGu1+3tHp+F+q09T+zO2EZ/s5yazesdZT49Lmydykz+UtDq/SVsmvKV8rWuyqm1/BtJP4kU6nHHivU7F1lv6dvfMNTd6XtCvYo1c/vKqCf77NJ1dPKVqv4e1Hjavz+zDs9Mdf1NFOX3r4w/CDNf9ZHklj8OX8ckfD9VK9Mv9w/8v/5GP9Z/x+bf/bn/AG/+f1X1emOp+3orI/dujP8AGKMxrI8mlvw7fwyR8Gw03pb2fJpTq1dX6zhXOK+Es/I2jV09qC/4f1MdJrP5z9m+2d052XqOENXVF8t27e07z3LfST8iWubHbpKjl7M1WLvUn8uf0dBGSaTTTT4pp5TXvJVCY26pAAA2Bxm2ttQzOUZJ9i9y4IDlNjU/S9Q77OMK3iCfFN94HfU2JLAF6uAHcBCVwGRsvUeu4faWV71/l+AG1AAAAAAEAAAAAAVajUQri7LJwrhFZlZOShCK723wRiZiOratbWnhrG8+xx22fSds3T5jXKesmuGKI/o0/GcsJrxWSC+ppXpzdbT9iarLztHDHt6/D77OJ2r6WtdZlaeqnSxa4SaeotXnLEf3SvbV2npydjD+H8Ff5kzb5R9/m5LafSTXarP0jVX2KSw699xrf+COI/IgtkvbrLq4dFp8PcpEflz+PVqm0aLEzEIuxGdpaTlrCPXIzwy19PUdchwseng1ahwy2jNVJTTNdm8XiTDYAbTYnSLWaKSlpb7K1nLqzvVS98Hwfv5m9MlqdJVdRo8OojbJWJ9vj8Xs/QPp1XtJOm2Kp1cI7zgm+ruiucq88Vjti/nxx0MOeMnKeryPaXZdtLPFXnWfjHv+7sck7ktbt/VblMkudnqr3fW/l5gefbJ2bHWa6FNjfVJTstim05xj9XPZlteWQNjooqudqSUf093qpYUfXfBLsQGzhqALFqAH9IAhLUAX7HtzqK19/P7LA6gAAAABgIBZAMgRnNJNtpJJtybwklzbYIjflDzfpX6VKqnKnZ8Y6iabT1M89RF9u4uDn7+C95UyaqI5Veh0XYV7+tnnaPLx/T6+55Ztfbeq1kt/VX2XvOUpPEI/dgvVj5IpWva3WXpsGlw4I2x1iP359WAap0ZTSMxG7S14qoncbxVWvnlU7DbhV5yyi5m2yObo7w2Y4xvDZjjNSGzaLpxmYmElcjKqllENo2X8VuKEzCUAZWy9oT0t9Wpr9uiyNi443sPjF+DWU/Bm1LcNomEGpxVy4rUt4w+m6b1OMZx4xlFSi+9NZR2HzmY2naXOdJ782bn2YL4vi/yDDSdFb66tfvWzjWnp7Ixc3upycoYWfJgW7erdGqtXKNr66D71PjL97eAohqgLFqQH9KAhLVAb7ofS5SsvfspdXDxbw5Py4LzYHUgAAAAAEcgGQI5A8S9JPTaWrslpNNNrSVvdnKD/ALVNc232wT5Lk+fdjnajNxTwx0ey7I7MjDWMuSPXn5R9/P4ebgys7gATBLDtnxJqw5uW/NS5G+ytNkWzOzSbFkMbjJljcZBuMmGd0kw2izYVRwkitad5dnFXhrEJmEgAjY+BmOqPJO1X0T0Q1O9s/QtvL+haVNvm2q4r8jr07sPnmqjbNf3z9WL0q081jUQTlFR3bkuLilylju48e7CNkDkNRKFiysZfaBju2/djXvOUINuEZetuZ5qL7E+5cOACjrWuEsxfiBctcu8BvXLvA3GxNi36tqTUqaObuksOS/7afP38vwA9E0unhVCNda3YQWIr/XNgWgADAAACtsCLkBzfpB2pLTbM1VkHicoKmDTw07JKDafek5PyIs1uGkyvdnYoy6mlZ6b7/Dm+ezlPoBgJsMTMQi7EZ4Wk5Yhh6nvXmTU8nO1O2/FDHbJFOZLIa7rKNPZY8VwnY+6EZTfyMxEz0aWyVr3p2bSrovrpcVp5L70oQ+TZv6O3krzrcMf1L/8Ak3Xf9OPu6yH8zPorNf8A6GHz+THv6Na6Cblp5tL7DjY/hFtmJx28kldbhn+pr6aZKzdknFx9qMk0170yHJyh0NJEZLxt06tgVncAAGFd3I2r1RZu6936HXY0GiX900/8COtTuw+far+df3z9XR1WmyBrtodG9Le3JRdNj49ZTiOX4x9l/DPiBoNXsWemajNxsjLPV2RTjnHNOPY+PiBjPZsZc0n71kDHnsGD5LHucl+YCq2G001ww8p8crzA7PY+0r4JRubtjy3n/WLz7fMDo4TTSa4p8UwJAMAAAAChyArlMDhfS9N/8Mljs1FDfuy/zwQ6juOn2TO2pj3S8R6053C9l6baEXaZ4Wls0oOZtsinJKDkZ2RzdGTyZhpad42bHYXRy/WetFdXVnDunyffur634eJPXHNnJz6umLl1nyd3snoRpasOcXfL7VvGPlDl8ck8Y6w5WTW5b9J29zp9Ps+MUoxiopcoxSil5IkVZnfnLJjpF3Bg3pUBTZpkB5/6QpKNtEOGVXOb78N4X8LKer8Iek7Ajbjt7o/fxcwUXqdyAAE1kyxMRMbS9J6H9MNOqqdNc/o8qq66ozk/0U1GKSbl9V8O3h4l/FqKzERPJ5HtDsfNW9smP1omZnbx+Hj+Xweh6a1NJppprKaeU14MtODMbcpZtcgMDpD/AFcJPkrEn4ZT/wAgNVHAD4AVXatQ5gZGi1qkB0OyL85h4b0fz/IDZgMAAAGBhykBRZMDj/SVW7NmapLnFV2L3Qsi38skeWN6Su9n34dRWf30eDuRQesmxZMtNyyGNyyZY3LIa7vZuj8VLTaeSSW9p6ZYXBLMFwRfr3YeSzxtktHtn6t7TUbImXCoC1VARlWBjWxA8o9JMv6bHw01a/emUtR3npexp2wz7/7Q5qEyrMPQUyLEzVNE7mYZJsyxM7K5WpG0VQ2zRDa9HOleo0NsJQnKVO8ut07eYThn1sJ8pdzXaT4rTSXK1uDHqazvHPwnxfQGntUoxlF5jJKUX3prKZ0Hj5jbkxNsT3t2vmval+C/MDV/R8ey2vmBGdVnY0BotuKaj6z4ZWcZ5doGzurWm1V1C4RhZmvt/RySlHj24TS8gOi2Rb+kg+94+KA6TIAAwGAAYE2BiXSA0226euoupfK2qyv9qLX5mJjeNm+O/BeLeU7vnaSa4Pg1wafBpnOeymd0cmWu4DG5GWNyyGu73Dojp5PR6XeTj/R6lhrD4JF6ndh5bUc8tvfLpaqMGyFfGsCTiBVNAYl6A8h9Jf8Abo+Omr/imU9R3nouyJ/gz7/s5ZMr7OxFlkZmJhNW6UreBrFW9s20KJ2kkVVb5plVKZvEK9siO8Z2R8T2XR9PNLpNBpIetqdRHR6eMqoPChJVpYnN8uXJZZPOetax4y5deyc+bLaZ9Wu885/tH+HQafWSthCyxKM5whKcY53YtxXBZ7ieJ3jm5OSsVvMV6RMresRlocp4XFNeO68Ac30i1EXHCecgdPLRLUzjqLU44qrrisuLaiucvHLflgDN0Fad0IVrhD15vnhLl8XgDosgPIDyAwADAmBiWoDXaqAHhfTbZUtNrLU09y2crqpdjUnlryeV8O8pZa8Nnp9FnjLhjzjlLRVwcmoxTlJ8FGKcm/ckabLM2iI3lvtndDdffh9V1MX9a59X+77XyJIxWlSydoYaeO/udVsz0a1rD1Fs7H9itKqPubeW/kSxgjxUMnal57kbfN1+yei+l0+HVRXBr6+N6f7TyyWKxHSFDJnyZO9aZdDVRg2RL41gS3QE4gUzQGHfEDyT0pVY1VM/tafd/ZnJ/wDsirqI5w73ZFvUtHtcamV3YiUkzDeJRslwM1hpktyUykbxCrax1VOXgu8xa2zbFinJz6Qy664x5c+98WRTaZdHHipj6fF3nRToDLU1LU6uU6aprNNccKyxdknn2Y93a/DhmfFp+KN7ORru2PRW4MUbz4z4Orla6pdW+z2WuTReeYmd53TqtsskoVe37Sb5Rx2sMOj0VVyWb3XJ/qZx8wFfsrTTnG2dUXOLypcuPe1yYFWo10ZXQ0sbKoWWZ3IznGLaXPdjnMn4IxvHRvFLTWbRE7R1lvtDpI0x3Y8W+M5v2pvvf8jLRlJgSTAeQHkBgYkogVTqAonpcgarbHRnS6uChqK+sipb0eMouL8GmmYtWLdUmLNfFO9J2V6Po5p9OsUVV1Lt3IqLfvfaIiI6MXyXvO9pmWZHQpdhloujpQLY0AWqsB7gCcQISiBTOIGLdADjOn3R6WroTqWbqW5Vrlvp+1HzwseKI8tOKF3Q6mMOTn0nq8flFptNNNNpprDTXNNFJ6eJiY3gGGyFr5Gaos08oUMkVZndmR4LHcQzzdGvqxtDuvRr0UWsm9VqY501MsQrlyvtXY++K4Z7+XeTYcXFzlzO0tfOKPR0n1p+Ufd6ntLVKKLrzTh9t6zLzniuKYGV0X1MnBal+xZLdg/tKLa3l4N5+AZmJidpdfHXxxltBhrdr9IaqarLG8qEXJpfJefIxado3lvixzkvFK9ZeI7S2pbqLpaicnvylvRabW5h+qo92DnWtNp3l7LDhpixxjrHL6voboZtSWr2fpNRN7051Ysk+DlZBuE5ebi35l/HbirEvJavFGLNakdN/wBW8TN1dJMCSYEkwACDiAnECLgBFwAi6wF1YBuAPcAN0BboEWgISiBTOIGPZADEuqA4npb0Mr1WbqsU6jHGX1Lfv47f1l8yLJii3OOq/pNfbD6tudf30eX7R2ddppuu+Eq5LlnlJd8Xya9xUtWaztL0GLNTLXipO7BufLzM1YzT0RoqlJ+rGUlH1pNJtRS7X3I2norVtHHG/mvInR3e29ENbGvQaWEEklRBvH2pcZP9psv4+7DyOrmZz3385a7pFtxVKU7G1FduG+fLkbTO3NDSk3nhr1ee6ratmvur01WYRuthXl8ZS3mlxS5LjyILZJtPDDq4dJXDWcl+cxze1y2ZCNEKYrEIQjCMe6MVhfgWHJmZmd5aeejjDnlpfabl+IYeb9LtvfSJ9TS/0Fb5rlbJdvuXZ8e4p5snFyjo9J2do/RR6S/en5R93N5IHT3fQPoxg4bJ0afNxun5Susa+TRfxR6kPKdoTvqbbez6Q6yMiRTTTAmmBJMB5AeAFgBYAMALACwAsAGAFgBNARaAg0BXKIFM4AY9lYGLbSBq9p7Ir1EHXdXGyD7JLk+9Pmn4oxMRMbS3x5LY7cVJ2lxl3oyq63f62fU8+pwt/Pdv93lnxIowxEr1+0slq7bRv5/ou2/savTaDURqhGuKr5RXPiuLfNvxZteNqTsi0t7W1FZtPi8vyUnqN3onQbW7+l3M8aZyh/hfrL8WvIuYZ3q832nj4c2/n/g+l6zprvuN/Dib37squnnbLX3uO6F2KG0NLKXJW/PDS+eCtTvQ7mrj+BZ7utbGUS2864L0j7ZdVUaK8qWo3t6XdWsZS8Xn4ZIc19o2h0+zNPGTJx26R9XmRTejAY3fSvR7S9RpNNQ+dWnprl2esorefxydGsbREPHZr8eS1vOZbWMjKNZFgTTAmmA8gWgIAwAsALABgBYAWAFgBNARaAi0BBoCEogVSgBVKsCqdYGNZADT7c0cb6bKJZUbIOLlHGV4oxMbxs3x3nHeLR4PIdvdFdRpMyx11K49bBPMV+vHs9/FFS+KavQafX48vKeU+X2dN0G2BqaaZ6i2LrjfudXW01Nxjn1muxceBNhrMRvLndpZ6ZLRWvhu2W39E7KbIds65xXvaJZjeHPpbhtFvJ5XTKVU4yXqzrmms9kov+aKXSXqYiL028Jh6/s3XqyELIv1ZxjJeGVyLsTvG7y16TS01nwaH0mafNOmu+zZZW/8aTX8DINRHKJdXsi+17V9m/w/y8+Krut50P2RPVauhbjdMLq5Xza9SMItNpvveMY8STHSbSp6zUVxY5585jk+gq5l55dkQkBdFgWJgTTAeQMgBAACAAEAAIBALAEWgE0BFoCDQEWgKpRApnEDFuQGE6d+SjnGeb7gLLdlqPrR9bxfFgY/WNcH8GBrtrShu8kgPIOllUYaqTjw34Rm/fxT/AqZo9Z3+zckzi2nwnZ1/Qmmz6HByTUd+zq/GGefx3ibDvwud2jw+nnb2b+91Gr2PHW6aemsbjvYcZpZcJJ5TX+uTZvavFGytgzWxXi9XG6T0eShfKOpsUqotOHV5jK5eP2V2dr/ABIYwc+bqZe1d6epHP2+H3d7s3RQpjGFUI1wjyjFYSJ4iI5Q5F72vPFad5bvTSZlqzq5AZEGBbECaAkBkgACAAABAACAQCAWAE0BFoCLQEWgK5ICqcQMa2sDVXWbliT4ZzgDNq1WAMHaOojxYHI7R1crJOMPN9iA5HbnRi22Ttqm5zlhOubx7lB9nufxIcmOZ5w6Ok1lcccNo5ecf3eobI0ipprpik1XCMF5LBLEbRsoWtNrTafFtqN1diRlqwtoxzYvuoCdMAM6qIGXWgMiAFsQLEBIDKAQAAAIAAQAAgEAgEAmBFoCLQEGgIOIFUoAa7aWzlbHD4Psa5pgaG2jV1cEo2x7G/VkBhXafUW8JJQXalxfxAlXs3dXIAo06VsM8t7IHWUKvC4AXbtfcBrtoQjvxx3NATpgBmVwAvhEC6KAtigJoCQGUAAIAAAEAAIAAQCAQCATQEWgItARaAg0BCUAKLKcgY89Mu4CizSgavW6KS9aC4xeUu8CFO1Yr1Zt1y7Yz9X/AHAyXtGCWd6PxQC003bLeXGK4J94G2prAyoQAtjECaQFiQEkgJAZIAAgAAAAEAAIAAQCAQCYCwBFoBNARaAi4gRcQIOAEHUBXKgCi7Ztc/ajGXvQGPDYFCeVXH4AbCrSRisJJAWqoCagBNRAkkBJICSQDwBkAAAAgAAAAEAAIAAQCAQCwAsALACwAsALAC3QFugLdANwBqID3QDdAe6A8APADwBJIBgXAAAAAIAAAEAAACAAEAgABYAWAFgAwAsAGAFgAwAYAMAGAHgAwA8APABgB4AYFoAAAAAAgAAAQAAAIAAQAAgEAAIAAQAAAAAAAMAAAGAwAB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w8PDw8ODhAODQ8ODQ0ODQwODw8MDg0PFBQWGBQVFBQYHCggGBomHBUUIzEhJS0rLi4uFx8zODQtOSgtLysBCgoKDg0OGxAQGiwkICYvLCwvLCwsLCwsNywsLiwsLCwvLCwsLCwvLC8sLCwsLC0sLCwsLCwsLCwvLCwsLCwsLP/AABEIAMMBAgMBEQACEQEDEQH/xAAcAAACAgMBAQAAAAAAAAAAAAAAAQIDBAUGBwj/xABEEAACAgEBBAYGBgYIBwAAAAAAAQIDEQQFEiExBhNBUWGBByIycZGhFEJScrHBI2KSorLRJDM0ZILh8PEVFlNjpMLj/8QAGwEBAAIDAQEAAAAAAAAAAAAAAAMEAQIFBgf/xAA3EQEAAgECAwQIBAUFAQAAAAAAAQIDBBESITEFMkFREyJhcZGhsdEGgeHwIzNCwfEUFmJjohX/2gAMAwEAAhEDEQA/APcQAAAAAAAAAAAAAAAAAAAAAAAAAAAAAAAAAAAAAAAAAAAAAAAAAAAAAAAAAAAAAAAAAAAAAAAAAAAAAAAAAAAAAAAAAAAAAAAAAAAAAAAAAAAAAAAAAAAAAAAjvoA30BIAAAAAAAAAAAAAAAAAAAAAAAEAAAAAAAAAAADAxNfqdzEU8N8X37oGp1vSGmlevJL3sCzZ2rlauseVGXsQfDh347MgbBWAPrAEr8cvgBl1zUllf7ASAAAAAAAAAAEAAAAAAAGu1+3tHp+F+q09T+zO2EZ/s5yazesdZT49Lmydykz+UtDq/SVsmvKV8rWuyqm1/BtJP4kU6nHHivU7F1lv6dvfMNTd6XtCvYo1c/vKqCf77NJ1dPKVqv4e1Hjavz+zDs9Mdf1NFOX3r4w/CDNf9ZHklj8OX8ckfD9VK9Mv9w/8v/5GP9Z/x+bf/bn/AG/+f1X1emOp+3orI/dujP8AGKMxrI8mlvw7fwyR8Gw03pb2fJpTq1dX6zhXOK+Es/I2jV09qC/4f1MdJrP5z9m+2d052XqOENXVF8t27e07z3LfST8iWubHbpKjl7M1WLvUn8uf0dBGSaTTTT4pp5TXvJVCY26pAAA2Bxm2ttQzOUZJ9i9y4IDlNjU/S9Q77OMK3iCfFN94HfU2JLAF6uAHcBCVwGRsvUeu4faWV71/l+AG1AAAAAAEAAAAAAVajUQri7LJwrhFZlZOShCK723wRiZiOratbWnhrG8+xx22fSds3T5jXKesmuGKI/o0/GcsJrxWSC+ppXpzdbT9iarLztHDHt6/D77OJ2r6WtdZlaeqnSxa4SaeotXnLEf3SvbV2npydjD+H8Ff5kzb5R9/m5LafSTXarP0jVX2KSw699xrf+COI/IgtkvbrLq4dFp8PcpEflz+PVqm0aLEzEIuxGdpaTlrCPXIzwy19PUdchwseng1ahwy2jNVJTTNdm8XiTDYAbTYnSLWaKSlpb7K1nLqzvVS98Hwfv5m9MlqdJVdRo8OojbJWJ9vj8Xs/QPp1XtJOm2Kp1cI7zgm+ruiucq88Vjti/nxx0MOeMnKeryPaXZdtLPFXnWfjHv+7sck7ktbt/VblMkudnqr3fW/l5gefbJ2bHWa6FNjfVJTstim05xj9XPZlteWQNjooqudqSUf093qpYUfXfBLsQGzhqALFqAH9IAhLUAX7HtzqK19/P7LA6gAAAABgIBZAMgRnNJNtpJJtybwklzbYIjflDzfpX6VKqnKnZ8Y6iabT1M89RF9u4uDn7+C95UyaqI5Veh0XYV7+tnnaPLx/T6+55Ztfbeq1kt/VX2XvOUpPEI/dgvVj5IpWva3WXpsGlw4I2x1iP359WAap0ZTSMxG7S14qoncbxVWvnlU7DbhV5yyi5m2yObo7w2Y4xvDZjjNSGzaLpxmYmElcjKqllENo2X8VuKEzCUAZWy9oT0t9Wpr9uiyNi443sPjF+DWU/Bm1LcNomEGpxVy4rUt4w+m6b1OMZx4xlFSi+9NZR2HzmY2naXOdJ782bn2YL4vi/yDDSdFb66tfvWzjWnp7Ixc3upycoYWfJgW7erdGqtXKNr66D71PjL97eAohqgLFqQH9KAhLVAb7ofS5SsvfspdXDxbw5Py4LzYHUgAAAAAEcgGQI5A8S9JPTaWrslpNNNrSVvdnKD/ALVNc232wT5Lk+fdjnajNxTwx0ey7I7MjDWMuSPXn5R9/P4ebgys7gATBLDtnxJqw5uW/NS5G+ytNkWzOzSbFkMbjJljcZBuMmGd0kw2izYVRwkitad5dnFXhrEJmEgAjY+BmOqPJO1X0T0Q1O9s/QtvL+haVNvm2q4r8jr07sPnmqjbNf3z9WL0q081jUQTlFR3bkuLilylju48e7CNkDkNRKFiysZfaBju2/djXvOUINuEZetuZ5qL7E+5cOACjrWuEsxfiBctcu8BvXLvA3GxNi36tqTUqaObuksOS/7afP38vwA9E0unhVCNda3YQWIr/XNgWgADAAACtsCLkBzfpB2pLTbM1VkHicoKmDTw07JKDafek5PyIs1uGkyvdnYoy6mlZ6b7/Dm+ezlPoBgJsMTMQi7EZ4Wk5Yhh6nvXmTU8nO1O2/FDHbJFOZLIa7rKNPZY8VwnY+6EZTfyMxEz0aWyVr3p2bSrovrpcVp5L70oQ+TZv6O3krzrcMf1L/8Ak3Xf9OPu6yH8zPorNf8A6GHz+THv6Na6Cblp5tL7DjY/hFtmJx28kldbhn+pr6aZKzdknFx9qMk0170yHJyh0NJEZLxt06tgVncAAGFd3I2r1RZu6936HXY0GiX900/8COtTuw+far+df3z9XR1WmyBrtodG9Le3JRdNj49ZTiOX4x9l/DPiBoNXsWemajNxsjLPV2RTjnHNOPY+PiBjPZsZc0n71kDHnsGD5LHucl+YCq2G001ww8p8crzA7PY+0r4JRubtjy3n/WLz7fMDo4TTSa4p8UwJAMAAAAChyArlMDhfS9N/8Mljs1FDfuy/zwQ6juOn2TO2pj3S8R6053C9l6baEXaZ4Wls0oOZtsinJKDkZ2RzdGTyZhpad42bHYXRy/WetFdXVnDunyffur634eJPXHNnJz6umLl1nyd3snoRpasOcXfL7VvGPlDl8ck8Y6w5WTW5b9J29zp9Ps+MUoxiopcoxSil5IkVZnfnLJjpF3Bg3pUBTZpkB5/6QpKNtEOGVXOb78N4X8LKer8Iek7Ajbjt7o/fxcwUXqdyAAE1kyxMRMbS9J6H9MNOqqdNc/o8qq66ozk/0U1GKSbl9V8O3h4l/FqKzERPJ5HtDsfNW9smP1omZnbx+Hj+Xweh6a1NJppprKaeU14MtODMbcpZtcgMDpD/AFcJPkrEn4ZT/wAgNVHAD4AVXatQ5gZGi1qkB0OyL85h4b0fz/IDZgMAAAGBhykBRZMDj/SVW7NmapLnFV2L3Qsi38skeWN6Su9n34dRWf30eDuRQesmxZMtNyyGNyyZY3LIa7vZuj8VLTaeSSW9p6ZYXBLMFwRfr3YeSzxtktHtn6t7TUbImXCoC1VARlWBjWxA8o9JMv6bHw01a/emUtR3npexp2wz7/7Q5qEyrMPQUyLEzVNE7mYZJsyxM7K5WpG0VQ2zRDa9HOleo0NsJQnKVO8ut07eYThn1sJ8pdzXaT4rTSXK1uDHqazvHPwnxfQGntUoxlF5jJKUX3prKZ0Hj5jbkxNsT3t2vmval+C/MDV/R8ey2vmBGdVnY0BotuKaj6z4ZWcZ5doGzurWm1V1C4RhZmvt/RySlHj24TS8gOi2Rb+kg+94+KA6TIAAwGAAYE2BiXSA0226euoupfK2qyv9qLX5mJjeNm+O/BeLeU7vnaSa4Pg1wafBpnOeymd0cmWu4DG5GWNyyGu73Dojp5PR6XeTj/R6lhrD4JF6ndh5bUc8tvfLpaqMGyFfGsCTiBVNAYl6A8h9Jf8Abo+Omr/imU9R3nouyJ/gz7/s5ZMr7OxFlkZmJhNW6UreBrFW9s20KJ2kkVVb5plVKZvEK9siO8Z2R8T2XR9PNLpNBpIetqdRHR6eMqoPChJVpYnN8uXJZZPOetax4y5deyc+bLaZ9Wu885/tH+HQafWSthCyxKM5whKcY53YtxXBZ7ieJ3jm5OSsVvMV6RMresRlocp4XFNeO68Ac30i1EXHCecgdPLRLUzjqLU44qrrisuLaiucvHLflgDN0Fad0IVrhD15vnhLl8XgDosgPIDyAwADAmBiWoDXaqAHhfTbZUtNrLU09y2crqpdjUnlryeV8O8pZa8Nnp9FnjLhjzjlLRVwcmoxTlJ8FGKcm/ckabLM2iI3lvtndDdffh9V1MX9a59X+77XyJIxWlSydoYaeO/udVsz0a1rD1Fs7H9itKqPubeW/kSxgjxUMnal57kbfN1+yei+l0+HVRXBr6+N6f7TyyWKxHSFDJnyZO9aZdDVRg2RL41gS3QE4gUzQGHfEDyT0pVY1VM/tafd/ZnJ/wDsirqI5w73ZFvUtHtcamV3YiUkzDeJRslwM1hpktyUykbxCrax1VOXgu8xa2zbFinJz6Qy664x5c+98WRTaZdHHipj6fF3nRToDLU1LU6uU6aprNNccKyxdknn2Y93a/DhmfFp+KN7ORru2PRW4MUbz4z4Orla6pdW+z2WuTReeYmd53TqtsskoVe37Sb5Rx2sMOj0VVyWb3XJ/qZx8wFfsrTTnG2dUXOLypcuPe1yYFWo10ZXQ0sbKoWWZ3IznGLaXPdjnMn4IxvHRvFLTWbRE7R1lvtDpI0x3Y8W+M5v2pvvf8jLRlJgSTAeQHkBgYkogVTqAonpcgarbHRnS6uChqK+sipb0eMouL8GmmYtWLdUmLNfFO9J2V6Po5p9OsUVV1Lt3IqLfvfaIiI6MXyXvO9pmWZHQpdhloujpQLY0AWqsB7gCcQISiBTOIGLdADjOn3R6WroTqWbqW5Vrlvp+1HzwseKI8tOKF3Q6mMOTn0nq8flFptNNNNpprDTXNNFJ6eJiY3gGGyFr5Gaos08oUMkVZndmR4LHcQzzdGvqxtDuvRr0UWsm9VqY501MsQrlyvtXY++K4Z7+XeTYcXFzlzO0tfOKPR0n1p+Ufd6ntLVKKLrzTh9t6zLzniuKYGV0X1MnBal+xZLdg/tKLa3l4N5+AZmJidpdfHXxxltBhrdr9IaqarLG8qEXJpfJefIxado3lvixzkvFK9ZeI7S2pbqLpaicnvylvRabW5h+qo92DnWtNp3l7LDhpixxjrHL6voboZtSWr2fpNRN7051Ysk+DlZBuE5ebi35l/HbirEvJavFGLNakdN/wBW8TN1dJMCSYEkwACDiAnECLgBFwAi6wF1YBuAPcAN0BboEWgISiBTOIGPZADEuqA4npb0Mr1WbqsU6jHGX1Lfv47f1l8yLJii3OOq/pNfbD6tudf30eX7R2ddppuu+Eq5LlnlJd8Xya9xUtWaztL0GLNTLXipO7BufLzM1YzT0RoqlJ+rGUlH1pNJtRS7X3I2norVtHHG/mvInR3e29ENbGvQaWEEklRBvH2pcZP9psv4+7DyOrmZz3385a7pFtxVKU7G1FduG+fLkbTO3NDSk3nhr1ee6ratmvur01WYRuthXl8ZS3mlxS5LjyILZJtPDDq4dJXDWcl+cxze1y2ZCNEKYrEIQjCMe6MVhfgWHJmZmd5aeejjDnlpfabl+IYeb9LtvfSJ9TS/0Fb5rlbJdvuXZ8e4p5snFyjo9J2do/RR6S/en5R93N5IHT3fQPoxg4bJ0afNxun5Susa+TRfxR6kPKdoTvqbbez6Q6yMiRTTTAmmBJMB5AeAFgBYAMALACwAsAGAFgBNARaAg0BXKIFM4AY9lYGLbSBq9p7Ir1EHXdXGyD7JLk+9Pmn4oxMRMbS3x5LY7cVJ2lxl3oyq63f62fU8+pwt/Pdv93lnxIowxEr1+0slq7bRv5/ou2/savTaDURqhGuKr5RXPiuLfNvxZteNqTsi0t7W1FZtPi8vyUnqN3onQbW7+l3M8aZyh/hfrL8WvIuYZ3q832nj4c2/n/g+l6zprvuN/Dib37squnnbLX3uO6F2KG0NLKXJW/PDS+eCtTvQ7mrj+BZ7utbGUS2864L0j7ZdVUaK8qWo3t6XdWsZS8Xn4ZIc19o2h0+zNPGTJx26R9XmRTejAY3fSvR7S9RpNNQ+dWnprl2esorefxydGsbREPHZr8eS1vOZbWMjKNZFgTTAmmA8gWgIAwAsALABgBYAWAFgBNARaAi0BBoCEogVSgBVKsCqdYGNZADT7c0cb6bKJZUbIOLlHGV4oxMbxs3x3nHeLR4PIdvdFdRpMyx11K49bBPMV+vHs9/FFS+KavQafX48vKeU+X2dN0G2BqaaZ6i2LrjfudXW01Nxjn1muxceBNhrMRvLndpZ6ZLRWvhu2W39E7KbIds65xXvaJZjeHPpbhtFvJ5XTKVU4yXqzrmms9kov+aKXSXqYiL028Jh6/s3XqyELIv1ZxjJeGVyLsTvG7y16TS01nwaH0mafNOmu+zZZW/8aTX8DINRHKJdXsi+17V9m/w/y8+Krut50P2RPVauhbjdMLq5Xza9SMItNpvveMY8STHSbSp6zUVxY5585jk+gq5l55dkQkBdFgWJgTTAeQMgBAACAAEAAIBALAEWgE0BFoCDQEWgKpRApnEDFuQGE6d+SjnGeb7gLLdlqPrR9bxfFgY/WNcH8GBrtrShu8kgPIOllUYaqTjw34Rm/fxT/AqZo9Z3+zckzi2nwnZ1/Qmmz6HByTUd+zq/GGefx3ibDvwud2jw+nnb2b+91Gr2PHW6aemsbjvYcZpZcJJ5TX+uTZvavFGytgzWxXi9XG6T0eShfKOpsUqotOHV5jK5eP2V2dr/ABIYwc+bqZe1d6epHP2+H3d7s3RQpjGFUI1wjyjFYSJ4iI5Q5F72vPFad5bvTSZlqzq5AZEGBbECaAkBkgACAAABAACAQCAWAE0BFoCLQEWgK5ICqcQMa2sDVXWbliT4ZzgDNq1WAMHaOojxYHI7R1crJOMPN9iA5HbnRi22Ttqm5zlhOubx7lB9nufxIcmOZ5w6Ok1lcccNo5ecf3eobI0ipprpik1XCMF5LBLEbRsoWtNrTafFtqN1diRlqwtoxzYvuoCdMAM6qIGXWgMiAFsQLEBIDKAQAAAIAAQAAgEAgEAmBFoCLQEGgIOIFUoAa7aWzlbHD4Psa5pgaG2jV1cEo2x7G/VkBhXafUW8JJQXalxfxAlXs3dXIAo06VsM8t7IHWUKvC4AXbtfcBrtoQjvxx3NATpgBmVwAvhEC6KAtigJoCQGUAAIAAAEAAIAAQCAQCATQEWgItARaAg0BCUAKLKcgY89Mu4CizSgavW6KS9aC4xeUu8CFO1Yr1Zt1y7Yz9X/AHAyXtGCWd6PxQC003bLeXGK4J94G2prAyoQAtjECaQFiQEkgJAZIAAgAAAAEAAIAAQCAQCYCwBFoBNARaAi4gRcQIOAEHUBXKgCi7Ztc/ajGXvQGPDYFCeVXH4AbCrSRisJJAWqoCagBNRAkkBJICSQDwBkAAAAgAAAAEAAIAAQCAQCwAsALACwAsALAC3QFugLdANwBqID3QDdAe6A8APADwBJIBgXAAAAAIAAAEAAACAAEAgABYAWAFgAwAsAGAFgAwAYAMAGAHgAwA8APABgB4AYFoAAAAAAgAAAQAAAIAAQAAgEAAIAAQAAAAAAAMAAAGAwABg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4" name="Picture 6" descr="http://en.hdyo.org/assets/ask-question-1-ca45a12e5206bae44014e11cd3ced9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6400"/>
            <a:ext cx="5343525" cy="403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28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410200" y="2590800"/>
            <a:ext cx="2209800" cy="762000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Wireless Communication</a:t>
            </a:r>
          </a:p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(building/testing)</a:t>
            </a:r>
            <a:endParaRPr lang="en-US" sz="1600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0" y="5663764"/>
            <a:ext cx="1242056" cy="1016873"/>
            <a:chOff x="7845972" y="5638800"/>
            <a:chExt cx="1145628" cy="1016873"/>
          </a:xfrm>
        </p:grpSpPr>
        <p:sp>
          <p:nvSpPr>
            <p:cNvPr id="10" name="Rectangle 9"/>
            <p:cNvSpPr/>
            <p:nvPr/>
          </p:nvSpPr>
          <p:spPr>
            <a:xfrm>
              <a:off x="7848600" y="5638800"/>
              <a:ext cx="1143000" cy="21808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Raymond </a:t>
              </a:r>
              <a:r>
                <a:rPr lang="en-US" sz="1100" dirty="0" err="1">
                  <a:solidFill>
                    <a:prstClr val="white"/>
                  </a:solidFill>
                </a:rPr>
                <a:t>Lueg</a:t>
              </a:r>
              <a:endParaRPr lang="en-US" sz="11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848600" y="5912068"/>
              <a:ext cx="1143000" cy="21808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Ryan Borden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845972" y="6437585"/>
              <a:ext cx="1143000" cy="21808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Joe Howard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845972" y="6172201"/>
              <a:ext cx="1143000" cy="218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Brandon Frazer</a:t>
              </a:r>
            </a:p>
          </p:txBody>
        </p:sp>
      </p:grpSp>
      <p:cxnSp>
        <p:nvCxnSpPr>
          <p:cNvPr id="17" name="Elbow Connector 16"/>
          <p:cNvCxnSpPr>
            <a:stCxn id="7" idx="0"/>
            <a:endCxn id="47" idx="2"/>
          </p:cNvCxnSpPr>
          <p:nvPr/>
        </p:nvCxnSpPr>
        <p:spPr>
          <a:xfrm rot="5400000" flipH="1" flipV="1">
            <a:off x="6305550" y="2114550"/>
            <a:ext cx="685800" cy="266700"/>
          </a:xfrm>
          <a:prstGeom prst="bentConnector3">
            <a:avLst>
              <a:gd name="adj1" fmla="val 50000"/>
            </a:avLst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7" idx="1"/>
            <a:endCxn id="37" idx="3"/>
          </p:cNvCxnSpPr>
          <p:nvPr/>
        </p:nvCxnSpPr>
        <p:spPr>
          <a:xfrm rot="10800000" flipV="1">
            <a:off x="4395158" y="2971800"/>
            <a:ext cx="1015042" cy="114300"/>
          </a:xfrm>
          <a:prstGeom prst="bentConnector3">
            <a:avLst>
              <a:gd name="adj1" fmla="val 50000"/>
            </a:avLst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152400" y="304800"/>
            <a:ext cx="8991600" cy="8842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 smtClean="0"/>
              <a:t>Block Diagram</a:t>
            </a:r>
            <a:endParaRPr lang="en-US" sz="44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4572000" y="3962400"/>
            <a:ext cx="4419600" cy="2743200"/>
            <a:chOff x="4562144" y="114300"/>
            <a:chExt cx="4419600" cy="2743200"/>
          </a:xfrm>
        </p:grpSpPr>
        <p:sp>
          <p:nvSpPr>
            <p:cNvPr id="28" name="Rectangle 27"/>
            <p:cNvSpPr/>
            <p:nvPr/>
          </p:nvSpPr>
          <p:spPr>
            <a:xfrm>
              <a:off x="4562144" y="114300"/>
              <a:ext cx="4419600" cy="27432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 err="1" smtClean="0">
                  <a:solidFill>
                    <a:prstClr val="white"/>
                  </a:solidFill>
                </a:rPr>
                <a:t>Quadrotor</a:t>
              </a:r>
              <a:endParaRPr lang="en-US" dirty="0" smtClean="0">
                <a:solidFill>
                  <a:prstClr val="white"/>
                </a:solidFill>
              </a:endParaRPr>
            </a:p>
            <a:p>
              <a:pPr algn="r"/>
              <a:r>
                <a:rPr lang="en-US" dirty="0" smtClean="0">
                  <a:solidFill>
                    <a:prstClr val="white"/>
                  </a:solidFill>
                </a:rPr>
                <a:t>Block</a:t>
              </a:r>
            </a:p>
            <a:p>
              <a:pPr algn="r"/>
              <a:endParaRPr lang="en-US" dirty="0">
                <a:solidFill>
                  <a:prstClr val="white"/>
                </a:solidFill>
              </a:endParaRPr>
            </a:p>
            <a:p>
              <a:pPr algn="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595129" y="266700"/>
              <a:ext cx="2283370" cy="6096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Power Management </a:t>
              </a:r>
              <a:r>
                <a:rPr lang="en-US" dirty="0" smtClean="0">
                  <a:solidFill>
                    <a:prstClr val="white"/>
                  </a:solidFill>
                </a:rPr>
                <a:t>(design/test)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750590" y="1257300"/>
              <a:ext cx="1992904" cy="60960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Flight Controller</a:t>
              </a:r>
              <a:endParaRPr lang="en-US" dirty="0">
                <a:solidFill>
                  <a:prstClr val="white"/>
                </a:solidFill>
              </a:endParaRP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924344" y="2095500"/>
              <a:ext cx="1905000" cy="6096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Geo Positioning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714545" y="2095500"/>
              <a:ext cx="1828799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prstClr val="white"/>
                  </a:solidFill>
                </a:rPr>
                <a:t>Landing </a:t>
              </a:r>
              <a:r>
                <a:rPr lang="en-US" sz="1600" dirty="0">
                  <a:solidFill>
                    <a:prstClr val="white"/>
                  </a:solidFill>
                </a:rPr>
                <a:t>System</a:t>
              </a:r>
            </a:p>
            <a:p>
              <a:pPr algn="ctr"/>
              <a:r>
                <a:rPr lang="en-US" sz="1600" dirty="0" smtClean="0">
                  <a:solidFill>
                    <a:prstClr val="white"/>
                  </a:solidFill>
                </a:rPr>
                <a:t>(build/test)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  <p:cxnSp>
          <p:nvCxnSpPr>
            <p:cNvPr id="33" name="Elbow Connector 32"/>
            <p:cNvCxnSpPr>
              <a:stCxn id="30" idx="3"/>
              <a:endCxn id="31" idx="0"/>
            </p:cNvCxnSpPr>
            <p:nvPr/>
          </p:nvCxnSpPr>
          <p:spPr>
            <a:xfrm>
              <a:off x="7743494" y="1562100"/>
              <a:ext cx="133350" cy="533400"/>
            </a:xfrm>
            <a:prstGeom prst="bentConnector2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31" idx="1"/>
              <a:endCxn id="32" idx="3"/>
            </p:cNvCxnSpPr>
            <p:nvPr/>
          </p:nvCxnSpPr>
          <p:spPr>
            <a:xfrm flipH="1">
              <a:off x="6543344" y="2400300"/>
              <a:ext cx="381000" cy="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30" idx="0"/>
              <a:endCxn id="29" idx="2"/>
            </p:cNvCxnSpPr>
            <p:nvPr/>
          </p:nvCxnSpPr>
          <p:spPr>
            <a:xfrm flipH="1" flipV="1">
              <a:off x="6736814" y="876300"/>
              <a:ext cx="10228" cy="38100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35"/>
            <p:cNvCxnSpPr>
              <a:stCxn id="30" idx="1"/>
              <a:endCxn id="32" idx="0"/>
            </p:cNvCxnSpPr>
            <p:nvPr/>
          </p:nvCxnSpPr>
          <p:spPr>
            <a:xfrm rot="10800000" flipV="1">
              <a:off x="5628946" y="1562100"/>
              <a:ext cx="121645" cy="533400"/>
            </a:xfrm>
            <a:prstGeom prst="bentConnector2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127958" y="1752600"/>
            <a:ext cx="4267200" cy="2667000"/>
            <a:chOff x="51758" y="4038600"/>
            <a:chExt cx="4267200" cy="2667000"/>
          </a:xfrm>
        </p:grpSpPr>
        <p:sp>
          <p:nvSpPr>
            <p:cNvPr id="37" name="Rectangle 36"/>
            <p:cNvSpPr/>
            <p:nvPr/>
          </p:nvSpPr>
          <p:spPr>
            <a:xfrm>
              <a:off x="51758" y="4038600"/>
              <a:ext cx="4267200" cy="2667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dirty="0" smtClean="0">
                  <a:solidFill>
                    <a:prstClr val="white"/>
                  </a:solidFill>
                </a:rPr>
                <a:t>Mobile</a:t>
              </a:r>
            </a:p>
            <a:p>
              <a:pPr algn="r"/>
              <a:r>
                <a:rPr lang="en-US" dirty="0" smtClean="0">
                  <a:solidFill>
                    <a:prstClr val="white"/>
                  </a:solidFill>
                </a:rPr>
                <a:t>Platform</a:t>
              </a:r>
            </a:p>
            <a:p>
              <a:pPr algn="r"/>
              <a:r>
                <a:rPr lang="en-US" dirty="0" smtClean="0">
                  <a:solidFill>
                    <a:prstClr val="white"/>
                  </a:solidFill>
                </a:rPr>
                <a:t>Block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42358" y="4191000"/>
              <a:ext cx="2104698" cy="6096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Charging System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(build/design/test)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318256" y="5105400"/>
              <a:ext cx="1571298" cy="59055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Sensors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(build/test)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261558" y="5943600"/>
              <a:ext cx="1873468" cy="6096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Geo Positioning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4158" y="5943600"/>
              <a:ext cx="16002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Track Drive</a:t>
              </a:r>
              <a:endParaRPr lang="en-US" dirty="0">
                <a:solidFill>
                  <a:prstClr val="white"/>
                </a:solidFill>
              </a:endParaRP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(build/test)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42" name="Elbow Connector 41"/>
            <p:cNvCxnSpPr>
              <a:stCxn id="39" idx="1"/>
              <a:endCxn id="41" idx="0"/>
            </p:cNvCxnSpPr>
            <p:nvPr/>
          </p:nvCxnSpPr>
          <p:spPr>
            <a:xfrm rot="10800000" flipV="1">
              <a:off x="1004258" y="5400674"/>
              <a:ext cx="313998" cy="542925"/>
            </a:xfrm>
            <a:prstGeom prst="bentConnector2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>
              <a:stCxn id="39" idx="3"/>
              <a:endCxn id="40" idx="0"/>
            </p:cNvCxnSpPr>
            <p:nvPr/>
          </p:nvCxnSpPr>
          <p:spPr>
            <a:xfrm>
              <a:off x="2889554" y="5400675"/>
              <a:ext cx="308738" cy="542925"/>
            </a:xfrm>
            <a:prstGeom prst="bentConnector2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39" idx="0"/>
              <a:endCxn id="38" idx="2"/>
            </p:cNvCxnSpPr>
            <p:nvPr/>
          </p:nvCxnSpPr>
          <p:spPr>
            <a:xfrm flipH="1" flipV="1">
              <a:off x="2094707" y="4800600"/>
              <a:ext cx="9198" cy="30480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Elbow Connector 55"/>
          <p:cNvCxnSpPr>
            <a:stCxn id="28" idx="0"/>
            <a:endCxn id="7" idx="2"/>
          </p:cNvCxnSpPr>
          <p:nvPr/>
        </p:nvCxnSpPr>
        <p:spPr>
          <a:xfrm rot="16200000" flipV="1">
            <a:off x="6343650" y="3524250"/>
            <a:ext cx="609600" cy="266700"/>
          </a:xfrm>
          <a:prstGeom prst="bentConnector3">
            <a:avLst>
              <a:gd name="adj1" fmla="val 50000"/>
            </a:avLst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/>
          <p:cNvGrpSpPr/>
          <p:nvPr/>
        </p:nvGrpSpPr>
        <p:grpSpPr>
          <a:xfrm>
            <a:off x="5166223" y="152400"/>
            <a:ext cx="3231153" cy="1752600"/>
            <a:chOff x="5166223" y="152400"/>
            <a:chExt cx="3231153" cy="1752600"/>
          </a:xfrm>
        </p:grpSpPr>
        <p:grpSp>
          <p:nvGrpSpPr>
            <p:cNvPr id="90" name="Group 89"/>
            <p:cNvGrpSpPr/>
            <p:nvPr/>
          </p:nvGrpSpPr>
          <p:grpSpPr>
            <a:xfrm>
              <a:off x="5166223" y="152400"/>
              <a:ext cx="3231153" cy="1752600"/>
              <a:chOff x="5760446" y="152400"/>
              <a:chExt cx="3231153" cy="1752600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5760446" y="152400"/>
                <a:ext cx="3231153" cy="17526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r>
                  <a:rPr lang="en-US" dirty="0" smtClean="0">
                    <a:solidFill>
                      <a:prstClr val="white"/>
                    </a:solidFill>
                  </a:rPr>
                  <a:t>Control</a:t>
                </a:r>
              </a:p>
              <a:p>
                <a:pPr algn="r"/>
                <a:r>
                  <a:rPr lang="en-US" dirty="0" smtClean="0">
                    <a:solidFill>
                      <a:prstClr val="white"/>
                    </a:solidFill>
                  </a:rPr>
                  <a:t>Terminal</a:t>
                </a:r>
              </a:p>
              <a:p>
                <a:pPr algn="r"/>
                <a:r>
                  <a:rPr lang="en-US" dirty="0" smtClean="0">
                    <a:solidFill>
                      <a:prstClr val="white"/>
                    </a:solidFill>
                  </a:rPr>
                  <a:t>Block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5890734" y="228600"/>
                <a:ext cx="1881666" cy="6096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white"/>
                    </a:solidFill>
                  </a:rPr>
                  <a:t>Mobile Platform</a:t>
                </a:r>
                <a:endParaRPr lang="en-US" dirty="0">
                  <a:solidFill>
                    <a:prstClr val="white"/>
                  </a:solidFill>
                </a:endParaRPr>
              </a:p>
              <a:p>
                <a:pPr algn="ctr"/>
                <a:r>
                  <a:rPr lang="en-US" dirty="0" smtClean="0">
                    <a:solidFill>
                      <a:prstClr val="white"/>
                    </a:solidFill>
                  </a:rPr>
                  <a:t>(test)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5284844" y="1143000"/>
              <a:ext cx="1905000" cy="6096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Quad Telemetry</a:t>
              </a:r>
              <a:endParaRPr lang="en-US" dirty="0">
                <a:solidFill>
                  <a:prstClr val="white"/>
                </a:solidFill>
              </a:endParaRP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40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410200" y="2590800"/>
            <a:ext cx="2209800" cy="76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Wireless Communication</a:t>
            </a:r>
          </a:p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(building/testing)</a:t>
            </a:r>
            <a:endParaRPr lang="en-US" sz="1600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0" y="5663764"/>
            <a:ext cx="1242056" cy="1016873"/>
            <a:chOff x="7845972" y="5638800"/>
            <a:chExt cx="1145628" cy="1016873"/>
          </a:xfrm>
        </p:grpSpPr>
        <p:sp>
          <p:nvSpPr>
            <p:cNvPr id="10" name="Rectangle 9"/>
            <p:cNvSpPr/>
            <p:nvPr/>
          </p:nvSpPr>
          <p:spPr>
            <a:xfrm>
              <a:off x="7848600" y="5638800"/>
              <a:ext cx="1143000" cy="21808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Raymond </a:t>
              </a:r>
              <a:r>
                <a:rPr lang="en-US" sz="1100" dirty="0" err="1">
                  <a:solidFill>
                    <a:prstClr val="white"/>
                  </a:solidFill>
                </a:rPr>
                <a:t>Lueg</a:t>
              </a:r>
              <a:endParaRPr lang="en-US" sz="11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848600" y="5912068"/>
              <a:ext cx="1143000" cy="21808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Ryan Borden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845972" y="6437585"/>
              <a:ext cx="1143000" cy="21808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Joe Howard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845972" y="6172201"/>
              <a:ext cx="1143000" cy="218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Brandon Frazer</a:t>
              </a:r>
            </a:p>
          </p:txBody>
        </p:sp>
      </p:grpSp>
      <p:cxnSp>
        <p:nvCxnSpPr>
          <p:cNvPr id="17" name="Elbow Connector 16"/>
          <p:cNvCxnSpPr>
            <a:stCxn id="7" idx="0"/>
            <a:endCxn id="81" idx="2"/>
          </p:cNvCxnSpPr>
          <p:nvPr/>
        </p:nvCxnSpPr>
        <p:spPr>
          <a:xfrm rot="5400000" flipH="1" flipV="1">
            <a:off x="6305550" y="2114550"/>
            <a:ext cx="685800" cy="266700"/>
          </a:xfrm>
          <a:prstGeom prst="bentConnector3">
            <a:avLst>
              <a:gd name="adj1" fmla="val 50000"/>
            </a:avLst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7" idx="1"/>
            <a:endCxn id="37" idx="3"/>
          </p:cNvCxnSpPr>
          <p:nvPr/>
        </p:nvCxnSpPr>
        <p:spPr>
          <a:xfrm rot="10800000" flipV="1">
            <a:off x="4395158" y="2971800"/>
            <a:ext cx="1015042" cy="114300"/>
          </a:xfrm>
          <a:prstGeom prst="bentConnector3">
            <a:avLst>
              <a:gd name="adj1" fmla="val 50000"/>
            </a:avLst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152400" y="304800"/>
            <a:ext cx="8991600" cy="8842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 smtClean="0">
                <a:solidFill>
                  <a:srgbClr val="2F5897"/>
                </a:solidFill>
              </a:rPr>
              <a:t>Block Diagram</a:t>
            </a:r>
            <a:endParaRPr lang="en-US" sz="4400" dirty="0">
              <a:solidFill>
                <a:srgbClr val="2F5897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7958" y="1752600"/>
            <a:ext cx="4267200" cy="2667000"/>
            <a:chOff x="51758" y="4038600"/>
            <a:chExt cx="4267200" cy="26670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7" name="Rectangle 36"/>
            <p:cNvSpPr/>
            <p:nvPr/>
          </p:nvSpPr>
          <p:spPr>
            <a:xfrm>
              <a:off x="51758" y="4038600"/>
              <a:ext cx="4267200" cy="26670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dirty="0" smtClean="0">
                  <a:solidFill>
                    <a:prstClr val="white"/>
                  </a:solidFill>
                </a:rPr>
                <a:t>Mobile</a:t>
              </a:r>
            </a:p>
            <a:p>
              <a:pPr algn="r"/>
              <a:r>
                <a:rPr lang="en-US" dirty="0" smtClean="0">
                  <a:solidFill>
                    <a:prstClr val="white"/>
                  </a:solidFill>
                </a:rPr>
                <a:t>Platform</a:t>
              </a:r>
            </a:p>
            <a:p>
              <a:pPr algn="r"/>
              <a:r>
                <a:rPr lang="en-US" dirty="0" smtClean="0">
                  <a:solidFill>
                    <a:prstClr val="white"/>
                  </a:solidFill>
                </a:rPr>
                <a:t>Block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42358" y="4191000"/>
              <a:ext cx="2104698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Charging System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(build/design/test)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318256" y="5105400"/>
              <a:ext cx="1571298" cy="59055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Sensors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(build/test)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261558" y="5943600"/>
              <a:ext cx="1873468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Geo Positioning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4158" y="5943600"/>
              <a:ext cx="1600200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Track Drive</a:t>
              </a:r>
              <a:endParaRPr lang="en-US" dirty="0">
                <a:solidFill>
                  <a:prstClr val="white"/>
                </a:solidFill>
              </a:endParaRP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(build/test)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42" name="Elbow Connector 41"/>
            <p:cNvCxnSpPr>
              <a:stCxn id="39" idx="1"/>
              <a:endCxn id="41" idx="0"/>
            </p:cNvCxnSpPr>
            <p:nvPr/>
          </p:nvCxnSpPr>
          <p:spPr>
            <a:xfrm rot="10800000" flipV="1">
              <a:off x="1004258" y="5400674"/>
              <a:ext cx="313998" cy="542925"/>
            </a:xfrm>
            <a:prstGeom prst="bentConnector2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>
              <a:stCxn id="39" idx="3"/>
              <a:endCxn id="40" idx="0"/>
            </p:cNvCxnSpPr>
            <p:nvPr/>
          </p:nvCxnSpPr>
          <p:spPr>
            <a:xfrm>
              <a:off x="2889554" y="5400675"/>
              <a:ext cx="308738" cy="542925"/>
            </a:xfrm>
            <a:prstGeom prst="bentConnector2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39" idx="0"/>
              <a:endCxn id="38" idx="2"/>
            </p:cNvCxnSpPr>
            <p:nvPr/>
          </p:nvCxnSpPr>
          <p:spPr>
            <a:xfrm flipH="1" flipV="1">
              <a:off x="2094707" y="4800600"/>
              <a:ext cx="9198" cy="304800"/>
            </a:xfrm>
            <a:prstGeom prst="straightConnector1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Elbow Connector 55"/>
          <p:cNvCxnSpPr>
            <a:endCxn id="7" idx="2"/>
          </p:cNvCxnSpPr>
          <p:nvPr/>
        </p:nvCxnSpPr>
        <p:spPr>
          <a:xfrm rot="16200000" flipV="1">
            <a:off x="6343650" y="3524250"/>
            <a:ext cx="609600" cy="266700"/>
          </a:xfrm>
          <a:prstGeom prst="bentConnector3">
            <a:avLst>
              <a:gd name="adj1" fmla="val 50000"/>
            </a:avLst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5410200" y="2590800"/>
            <a:ext cx="2209800" cy="762000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Wireless Communication</a:t>
            </a:r>
          </a:p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(building/testing)</a:t>
            </a:r>
            <a:endParaRPr lang="en-US" sz="1600" dirty="0">
              <a:solidFill>
                <a:prstClr val="white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4572000" y="3962400"/>
            <a:ext cx="4419600" cy="2743200"/>
            <a:chOff x="4562144" y="114300"/>
            <a:chExt cx="4419600" cy="27432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6" name="Rectangle 65"/>
            <p:cNvSpPr/>
            <p:nvPr/>
          </p:nvSpPr>
          <p:spPr>
            <a:xfrm>
              <a:off x="4562144" y="114300"/>
              <a:ext cx="4419600" cy="27432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 err="1" smtClean="0">
                  <a:solidFill>
                    <a:prstClr val="white"/>
                  </a:solidFill>
                </a:rPr>
                <a:t>Quadrotor</a:t>
              </a:r>
              <a:endParaRPr lang="en-US" dirty="0" smtClean="0">
                <a:solidFill>
                  <a:prstClr val="white"/>
                </a:solidFill>
              </a:endParaRPr>
            </a:p>
            <a:p>
              <a:pPr algn="r"/>
              <a:r>
                <a:rPr lang="en-US" dirty="0" smtClean="0">
                  <a:solidFill>
                    <a:prstClr val="white"/>
                  </a:solidFill>
                </a:rPr>
                <a:t>Block</a:t>
              </a:r>
            </a:p>
            <a:p>
              <a:pPr algn="r"/>
              <a:endParaRPr lang="en-US" dirty="0">
                <a:solidFill>
                  <a:prstClr val="white"/>
                </a:solidFill>
              </a:endParaRPr>
            </a:p>
            <a:p>
              <a:pPr algn="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595129" y="266700"/>
              <a:ext cx="2283370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Power Management </a:t>
              </a:r>
              <a:r>
                <a:rPr lang="en-US" dirty="0" smtClean="0">
                  <a:solidFill>
                    <a:prstClr val="white"/>
                  </a:solidFill>
                </a:rPr>
                <a:t>(design/test)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750590" y="1257300"/>
              <a:ext cx="1992904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Flight Controller</a:t>
              </a:r>
              <a:endParaRPr lang="en-US" dirty="0">
                <a:solidFill>
                  <a:prstClr val="white"/>
                </a:solidFill>
              </a:endParaRP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924344" y="2095500"/>
              <a:ext cx="1905000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Geo Positioning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714545" y="2095500"/>
              <a:ext cx="1828799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prstClr val="white"/>
                  </a:solidFill>
                </a:rPr>
                <a:t>Landing </a:t>
              </a:r>
              <a:r>
                <a:rPr lang="en-US" sz="1600" dirty="0">
                  <a:solidFill>
                    <a:prstClr val="white"/>
                  </a:solidFill>
                </a:rPr>
                <a:t>System</a:t>
              </a:r>
            </a:p>
            <a:p>
              <a:pPr algn="ctr"/>
              <a:r>
                <a:rPr lang="en-US" sz="1600" dirty="0" smtClean="0">
                  <a:solidFill>
                    <a:prstClr val="white"/>
                  </a:solidFill>
                </a:rPr>
                <a:t>(build/test)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  <p:cxnSp>
          <p:nvCxnSpPr>
            <p:cNvPr id="71" name="Elbow Connector 70"/>
            <p:cNvCxnSpPr>
              <a:stCxn id="68" idx="3"/>
              <a:endCxn id="69" idx="0"/>
            </p:cNvCxnSpPr>
            <p:nvPr/>
          </p:nvCxnSpPr>
          <p:spPr>
            <a:xfrm>
              <a:off x="7743494" y="1562100"/>
              <a:ext cx="133350" cy="533400"/>
            </a:xfrm>
            <a:prstGeom prst="bentConnector2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69" idx="1"/>
              <a:endCxn id="70" idx="3"/>
            </p:cNvCxnSpPr>
            <p:nvPr/>
          </p:nvCxnSpPr>
          <p:spPr>
            <a:xfrm flipH="1">
              <a:off x="6543344" y="2400300"/>
              <a:ext cx="381000" cy="0"/>
            </a:xfrm>
            <a:prstGeom prst="straightConnector1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stCxn id="68" idx="0"/>
              <a:endCxn id="67" idx="2"/>
            </p:cNvCxnSpPr>
            <p:nvPr/>
          </p:nvCxnSpPr>
          <p:spPr>
            <a:xfrm flipH="1" flipV="1">
              <a:off x="6736814" y="876300"/>
              <a:ext cx="10228" cy="381000"/>
            </a:xfrm>
            <a:prstGeom prst="straightConnector1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Elbow Connector 73"/>
            <p:cNvCxnSpPr>
              <a:stCxn id="68" idx="1"/>
              <a:endCxn id="70" idx="0"/>
            </p:cNvCxnSpPr>
            <p:nvPr/>
          </p:nvCxnSpPr>
          <p:spPr>
            <a:xfrm rot="10800000" flipV="1">
              <a:off x="5628946" y="1562100"/>
              <a:ext cx="121645" cy="533400"/>
            </a:xfrm>
            <a:prstGeom prst="bentConnector2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5166223" y="152400"/>
            <a:ext cx="3231153" cy="1752600"/>
            <a:chOff x="5166223" y="152400"/>
            <a:chExt cx="3231153" cy="1752600"/>
          </a:xfrm>
          <a:solidFill>
            <a:schemeClr val="tx1">
              <a:lumMod val="50000"/>
              <a:lumOff val="50000"/>
            </a:schemeClr>
          </a:solidFill>
        </p:grpSpPr>
        <p:grpSp>
          <p:nvGrpSpPr>
            <p:cNvPr id="79" name="Group 78"/>
            <p:cNvGrpSpPr/>
            <p:nvPr/>
          </p:nvGrpSpPr>
          <p:grpSpPr>
            <a:xfrm>
              <a:off x="5166223" y="152400"/>
              <a:ext cx="3231153" cy="1752600"/>
              <a:chOff x="5760446" y="152400"/>
              <a:chExt cx="3231153" cy="1752600"/>
            </a:xfrm>
            <a:grpFill/>
          </p:grpSpPr>
          <p:sp>
            <p:nvSpPr>
              <p:cNvPr id="81" name="Rectangle 80"/>
              <p:cNvSpPr/>
              <p:nvPr/>
            </p:nvSpPr>
            <p:spPr>
              <a:xfrm>
                <a:off x="5760446" y="152400"/>
                <a:ext cx="3231153" cy="175260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r>
                  <a:rPr lang="en-US" dirty="0" smtClean="0">
                    <a:solidFill>
                      <a:prstClr val="white"/>
                    </a:solidFill>
                  </a:rPr>
                  <a:t>Control</a:t>
                </a:r>
              </a:p>
              <a:p>
                <a:pPr algn="r"/>
                <a:r>
                  <a:rPr lang="en-US" dirty="0" smtClean="0">
                    <a:solidFill>
                      <a:prstClr val="white"/>
                    </a:solidFill>
                  </a:rPr>
                  <a:t>Terminal</a:t>
                </a:r>
              </a:p>
              <a:p>
                <a:pPr algn="r"/>
                <a:r>
                  <a:rPr lang="en-US" dirty="0" smtClean="0">
                    <a:solidFill>
                      <a:prstClr val="white"/>
                    </a:solidFill>
                  </a:rPr>
                  <a:t>Block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5890734" y="228600"/>
                <a:ext cx="1881666" cy="60960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white"/>
                    </a:solidFill>
                  </a:rPr>
                  <a:t>Mobile Platform</a:t>
                </a:r>
                <a:endParaRPr lang="en-US" dirty="0">
                  <a:solidFill>
                    <a:prstClr val="white"/>
                  </a:solidFill>
                </a:endParaRPr>
              </a:p>
              <a:p>
                <a:pPr algn="ctr"/>
                <a:r>
                  <a:rPr lang="en-US" dirty="0" smtClean="0">
                    <a:solidFill>
                      <a:prstClr val="white"/>
                    </a:solidFill>
                  </a:rPr>
                  <a:t>(test)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0" name="Rectangle 79"/>
            <p:cNvSpPr/>
            <p:nvPr/>
          </p:nvSpPr>
          <p:spPr>
            <a:xfrm>
              <a:off x="5284844" y="1143000"/>
              <a:ext cx="1905000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Quad Telemetry</a:t>
              </a:r>
              <a:endParaRPr lang="en-US" dirty="0">
                <a:solidFill>
                  <a:prstClr val="white"/>
                </a:solidFill>
              </a:endParaRP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51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4572000" y="3962400"/>
            <a:ext cx="4419600" cy="2743200"/>
            <a:chOff x="4562144" y="114300"/>
            <a:chExt cx="4419600" cy="2743200"/>
          </a:xfrm>
        </p:grpSpPr>
        <p:sp>
          <p:nvSpPr>
            <p:cNvPr id="77" name="Rectangle 76"/>
            <p:cNvSpPr/>
            <p:nvPr/>
          </p:nvSpPr>
          <p:spPr>
            <a:xfrm>
              <a:off x="4562144" y="114300"/>
              <a:ext cx="4419600" cy="27432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 err="1" smtClean="0">
                  <a:solidFill>
                    <a:prstClr val="white"/>
                  </a:solidFill>
                </a:rPr>
                <a:t>Quadrotor</a:t>
              </a:r>
              <a:endParaRPr lang="en-US" dirty="0" smtClean="0">
                <a:solidFill>
                  <a:prstClr val="white"/>
                </a:solidFill>
              </a:endParaRPr>
            </a:p>
            <a:p>
              <a:pPr algn="r"/>
              <a:r>
                <a:rPr lang="en-US" dirty="0" smtClean="0">
                  <a:solidFill>
                    <a:prstClr val="white"/>
                  </a:solidFill>
                </a:rPr>
                <a:t>Block</a:t>
              </a:r>
            </a:p>
            <a:p>
              <a:pPr algn="r"/>
              <a:endParaRPr lang="en-US" dirty="0">
                <a:solidFill>
                  <a:prstClr val="white"/>
                </a:solidFill>
              </a:endParaRPr>
            </a:p>
            <a:p>
              <a:pPr algn="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595129" y="266700"/>
              <a:ext cx="2283370" cy="6096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Power Management </a:t>
              </a:r>
              <a:r>
                <a:rPr lang="en-US" dirty="0" smtClean="0">
                  <a:solidFill>
                    <a:prstClr val="white"/>
                  </a:solidFill>
                </a:rPr>
                <a:t>(design/test)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750590" y="1257300"/>
              <a:ext cx="1992904" cy="60960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Flight Controller</a:t>
              </a:r>
              <a:endParaRPr lang="en-US" dirty="0">
                <a:solidFill>
                  <a:prstClr val="white"/>
                </a:solidFill>
              </a:endParaRP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6924344" y="2095500"/>
              <a:ext cx="1905000" cy="6096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Geo Positioning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714545" y="2095500"/>
              <a:ext cx="1828799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prstClr val="white"/>
                  </a:solidFill>
                </a:rPr>
                <a:t>Landing </a:t>
              </a:r>
              <a:r>
                <a:rPr lang="en-US" sz="1600" dirty="0">
                  <a:solidFill>
                    <a:prstClr val="white"/>
                  </a:solidFill>
                </a:rPr>
                <a:t>System</a:t>
              </a:r>
            </a:p>
            <a:p>
              <a:pPr algn="ctr"/>
              <a:r>
                <a:rPr lang="en-US" sz="1600" dirty="0" smtClean="0">
                  <a:solidFill>
                    <a:prstClr val="white"/>
                  </a:solidFill>
                </a:rPr>
                <a:t>(build/test)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  <p:cxnSp>
          <p:nvCxnSpPr>
            <p:cNvPr id="82" name="Elbow Connector 81"/>
            <p:cNvCxnSpPr>
              <a:stCxn id="79" idx="3"/>
              <a:endCxn id="80" idx="0"/>
            </p:cNvCxnSpPr>
            <p:nvPr/>
          </p:nvCxnSpPr>
          <p:spPr>
            <a:xfrm>
              <a:off x="7743494" y="1562100"/>
              <a:ext cx="133350" cy="533400"/>
            </a:xfrm>
            <a:prstGeom prst="bentConnector2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80" idx="1"/>
              <a:endCxn id="81" idx="3"/>
            </p:cNvCxnSpPr>
            <p:nvPr/>
          </p:nvCxnSpPr>
          <p:spPr>
            <a:xfrm flipH="1">
              <a:off x="6543344" y="2400300"/>
              <a:ext cx="381000" cy="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79" idx="0"/>
              <a:endCxn id="78" idx="2"/>
            </p:cNvCxnSpPr>
            <p:nvPr/>
          </p:nvCxnSpPr>
          <p:spPr>
            <a:xfrm flipH="1" flipV="1">
              <a:off x="6736814" y="876300"/>
              <a:ext cx="10228" cy="38100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Elbow Connector 84"/>
            <p:cNvCxnSpPr>
              <a:stCxn id="79" idx="1"/>
              <a:endCxn id="81" idx="0"/>
            </p:cNvCxnSpPr>
            <p:nvPr/>
          </p:nvCxnSpPr>
          <p:spPr>
            <a:xfrm rot="10800000" flipV="1">
              <a:off x="5628946" y="1562100"/>
              <a:ext cx="121645" cy="533400"/>
            </a:xfrm>
            <a:prstGeom prst="bentConnector2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5410200" y="2590800"/>
            <a:ext cx="2209800" cy="76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Wireless Communication</a:t>
            </a:r>
          </a:p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(building/testing)</a:t>
            </a:r>
            <a:endParaRPr lang="en-US" sz="1600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0" y="5663764"/>
            <a:ext cx="1242056" cy="1016873"/>
            <a:chOff x="7845972" y="5638800"/>
            <a:chExt cx="1145628" cy="1016873"/>
          </a:xfrm>
        </p:grpSpPr>
        <p:sp>
          <p:nvSpPr>
            <p:cNvPr id="10" name="Rectangle 9"/>
            <p:cNvSpPr/>
            <p:nvPr/>
          </p:nvSpPr>
          <p:spPr>
            <a:xfrm>
              <a:off x="7848600" y="5638800"/>
              <a:ext cx="1143000" cy="21808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Raymond </a:t>
              </a:r>
              <a:r>
                <a:rPr lang="en-US" sz="1100" dirty="0" err="1">
                  <a:solidFill>
                    <a:prstClr val="white"/>
                  </a:solidFill>
                </a:rPr>
                <a:t>Lueg</a:t>
              </a:r>
              <a:endParaRPr lang="en-US" sz="11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848600" y="5912068"/>
              <a:ext cx="1143000" cy="21808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Ryan Borden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845972" y="6437585"/>
              <a:ext cx="1143000" cy="21808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Joe Howard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845972" y="6172201"/>
              <a:ext cx="1143000" cy="218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Brandon Frazer</a:t>
              </a:r>
            </a:p>
          </p:txBody>
        </p:sp>
      </p:grpSp>
      <p:cxnSp>
        <p:nvCxnSpPr>
          <p:cNvPr id="17" name="Elbow Connector 16"/>
          <p:cNvCxnSpPr>
            <a:stCxn id="7" idx="0"/>
            <a:endCxn id="89" idx="2"/>
          </p:cNvCxnSpPr>
          <p:nvPr/>
        </p:nvCxnSpPr>
        <p:spPr>
          <a:xfrm rot="5400000" flipH="1" flipV="1">
            <a:off x="6305550" y="2114550"/>
            <a:ext cx="685800" cy="2667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7" idx="1"/>
            <a:endCxn id="37" idx="3"/>
          </p:cNvCxnSpPr>
          <p:nvPr/>
        </p:nvCxnSpPr>
        <p:spPr>
          <a:xfrm rot="10800000" flipV="1">
            <a:off x="4395158" y="2971800"/>
            <a:ext cx="1015042" cy="1143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152400" y="304800"/>
            <a:ext cx="8991600" cy="8842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 smtClean="0">
                <a:solidFill>
                  <a:srgbClr val="2F5897"/>
                </a:solidFill>
              </a:rPr>
              <a:t>Block Diagram</a:t>
            </a:r>
            <a:endParaRPr lang="en-US" sz="4400" dirty="0">
              <a:solidFill>
                <a:srgbClr val="2F5897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7958" y="1752600"/>
            <a:ext cx="4267200" cy="2667000"/>
            <a:chOff x="51758" y="4038600"/>
            <a:chExt cx="4267200" cy="26670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7" name="Rectangle 36"/>
            <p:cNvSpPr/>
            <p:nvPr/>
          </p:nvSpPr>
          <p:spPr>
            <a:xfrm>
              <a:off x="51758" y="4038600"/>
              <a:ext cx="4267200" cy="26670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dirty="0" smtClean="0">
                  <a:solidFill>
                    <a:prstClr val="white"/>
                  </a:solidFill>
                </a:rPr>
                <a:t>Mobile</a:t>
              </a:r>
            </a:p>
            <a:p>
              <a:pPr algn="r"/>
              <a:r>
                <a:rPr lang="en-US" dirty="0" smtClean="0">
                  <a:solidFill>
                    <a:prstClr val="white"/>
                  </a:solidFill>
                </a:rPr>
                <a:t>Platform</a:t>
              </a:r>
            </a:p>
            <a:p>
              <a:pPr algn="r"/>
              <a:r>
                <a:rPr lang="en-US" dirty="0" smtClean="0">
                  <a:solidFill>
                    <a:prstClr val="white"/>
                  </a:solidFill>
                </a:rPr>
                <a:t>Block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42358" y="4191000"/>
              <a:ext cx="2104698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Charging System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(build/design/test)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318256" y="5105400"/>
              <a:ext cx="1571298" cy="59055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Sensors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(build/test)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261558" y="5943600"/>
              <a:ext cx="1873468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Geo Positioning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4158" y="5943600"/>
              <a:ext cx="1600200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Track Drive</a:t>
              </a:r>
              <a:endParaRPr lang="en-US" dirty="0">
                <a:solidFill>
                  <a:prstClr val="white"/>
                </a:solidFill>
              </a:endParaRP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(build/test)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42" name="Elbow Connector 41"/>
            <p:cNvCxnSpPr>
              <a:stCxn id="39" idx="1"/>
              <a:endCxn id="41" idx="0"/>
            </p:cNvCxnSpPr>
            <p:nvPr/>
          </p:nvCxnSpPr>
          <p:spPr>
            <a:xfrm rot="10800000" flipV="1">
              <a:off x="1004258" y="5400674"/>
              <a:ext cx="313998" cy="542925"/>
            </a:xfrm>
            <a:prstGeom prst="bentConnector2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>
              <a:stCxn id="39" idx="3"/>
              <a:endCxn id="40" idx="0"/>
            </p:cNvCxnSpPr>
            <p:nvPr/>
          </p:nvCxnSpPr>
          <p:spPr>
            <a:xfrm>
              <a:off x="2889554" y="5400675"/>
              <a:ext cx="308738" cy="542925"/>
            </a:xfrm>
            <a:prstGeom prst="bentConnector2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39" idx="0"/>
              <a:endCxn id="38" idx="2"/>
            </p:cNvCxnSpPr>
            <p:nvPr/>
          </p:nvCxnSpPr>
          <p:spPr>
            <a:xfrm flipH="1" flipV="1">
              <a:off x="2094707" y="4800600"/>
              <a:ext cx="9198" cy="304800"/>
            </a:xfrm>
            <a:prstGeom prst="straightConnector1">
              <a:avLst/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Elbow Connector 55"/>
          <p:cNvCxnSpPr>
            <a:endCxn id="7" idx="2"/>
          </p:cNvCxnSpPr>
          <p:nvPr/>
        </p:nvCxnSpPr>
        <p:spPr>
          <a:xfrm rot="16200000" flipV="1">
            <a:off x="6343650" y="3524250"/>
            <a:ext cx="609600" cy="2667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5410200" y="2590800"/>
            <a:ext cx="2209800" cy="762000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Wireless Communication</a:t>
            </a:r>
          </a:p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(building/testing)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410200" y="2590800"/>
            <a:ext cx="2209800" cy="76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Wireless Communication</a:t>
            </a:r>
          </a:p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(building/testing)</a:t>
            </a:r>
            <a:endParaRPr lang="en-US" sz="1600" dirty="0">
              <a:solidFill>
                <a:prstClr val="white"/>
              </a:solidFill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5166223" y="152400"/>
            <a:ext cx="3231153" cy="1752600"/>
            <a:chOff x="5166223" y="152400"/>
            <a:chExt cx="3231153" cy="1752600"/>
          </a:xfrm>
          <a:solidFill>
            <a:schemeClr val="tx1">
              <a:lumMod val="50000"/>
              <a:lumOff val="50000"/>
            </a:schemeClr>
          </a:solidFill>
        </p:grpSpPr>
        <p:grpSp>
          <p:nvGrpSpPr>
            <p:cNvPr id="87" name="Group 86"/>
            <p:cNvGrpSpPr/>
            <p:nvPr/>
          </p:nvGrpSpPr>
          <p:grpSpPr>
            <a:xfrm>
              <a:off x="5166223" y="152400"/>
              <a:ext cx="3231153" cy="1752600"/>
              <a:chOff x="5760446" y="152400"/>
              <a:chExt cx="3231153" cy="1752600"/>
            </a:xfrm>
            <a:grpFill/>
          </p:grpSpPr>
          <p:sp>
            <p:nvSpPr>
              <p:cNvPr id="89" name="Rectangle 88"/>
              <p:cNvSpPr/>
              <p:nvPr/>
            </p:nvSpPr>
            <p:spPr>
              <a:xfrm>
                <a:off x="5760446" y="152400"/>
                <a:ext cx="3231153" cy="175260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r>
                  <a:rPr lang="en-US" dirty="0" smtClean="0">
                    <a:solidFill>
                      <a:prstClr val="white"/>
                    </a:solidFill>
                  </a:rPr>
                  <a:t>Control</a:t>
                </a:r>
              </a:p>
              <a:p>
                <a:pPr algn="r"/>
                <a:r>
                  <a:rPr lang="en-US" dirty="0" smtClean="0">
                    <a:solidFill>
                      <a:prstClr val="white"/>
                    </a:solidFill>
                  </a:rPr>
                  <a:t>Terminal</a:t>
                </a:r>
              </a:p>
              <a:p>
                <a:pPr algn="r"/>
                <a:r>
                  <a:rPr lang="en-US" dirty="0" smtClean="0">
                    <a:solidFill>
                      <a:prstClr val="white"/>
                    </a:solidFill>
                  </a:rPr>
                  <a:t>Block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5890734" y="228600"/>
                <a:ext cx="1881666" cy="60960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white"/>
                    </a:solidFill>
                  </a:rPr>
                  <a:t>Mobile Platform</a:t>
                </a:r>
                <a:endParaRPr lang="en-US" dirty="0">
                  <a:solidFill>
                    <a:prstClr val="white"/>
                  </a:solidFill>
                </a:endParaRPr>
              </a:p>
              <a:p>
                <a:pPr algn="ctr"/>
                <a:r>
                  <a:rPr lang="en-US" dirty="0" smtClean="0">
                    <a:solidFill>
                      <a:prstClr val="white"/>
                    </a:solidFill>
                  </a:rPr>
                  <a:t>(test)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8" name="Rectangle 87"/>
            <p:cNvSpPr/>
            <p:nvPr/>
          </p:nvSpPr>
          <p:spPr>
            <a:xfrm>
              <a:off x="5284844" y="1143000"/>
              <a:ext cx="1905000" cy="609600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Quad Telemetry</a:t>
              </a:r>
              <a:endParaRPr lang="en-US" dirty="0">
                <a:solidFill>
                  <a:prstClr val="white"/>
                </a:solidFill>
              </a:endParaRP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(test)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47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2793</TotalTime>
  <Words>1629</Words>
  <Application>Microsoft Office PowerPoint</Application>
  <PresentationFormat>On-screen Show (4:3)</PresentationFormat>
  <Paragraphs>610</Paragraphs>
  <Slides>60</Slides>
  <Notes>54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Executive</vt:lpstr>
      <vt:lpstr>PowerPoint Presentation</vt:lpstr>
      <vt:lpstr>Motivation </vt:lpstr>
      <vt:lpstr>Specifications and Requirements</vt:lpstr>
      <vt:lpstr>Specifications and Requirements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Bedini Motor</vt:lpstr>
      <vt:lpstr>PowerPoint Presentation</vt:lpstr>
      <vt:lpstr>PowerPoint Presentation</vt:lpstr>
      <vt:lpstr>Power</vt:lpstr>
      <vt:lpstr>Mobile Platform Power Distribution</vt:lpstr>
      <vt:lpstr>Mobile Platform Power Distribution</vt:lpstr>
      <vt:lpstr>Quad Locking System</vt:lpstr>
      <vt:lpstr>Quad Locking System</vt:lpstr>
      <vt:lpstr>Wireless Communication</vt:lpstr>
      <vt:lpstr>Wireless Communication</vt:lpstr>
      <vt:lpstr>Platform</vt:lpstr>
      <vt:lpstr>Platform Schematic</vt:lpstr>
      <vt:lpstr>Platform 4WD Motor Control</vt:lpstr>
      <vt:lpstr>Motor Controls </vt:lpstr>
      <vt:lpstr>Platform Peripherals </vt:lpstr>
      <vt:lpstr>Platform Turret System</vt:lpstr>
      <vt:lpstr>Platform PCB</vt:lpstr>
      <vt:lpstr>Platform Controller</vt:lpstr>
      <vt:lpstr>PowerPoint Presentation</vt:lpstr>
      <vt:lpstr>Platform Control Terminal </vt:lpstr>
      <vt:lpstr>Platform Control PCB</vt:lpstr>
      <vt:lpstr>Security</vt:lpstr>
      <vt:lpstr>Request to Fly</vt:lpstr>
      <vt:lpstr>Request to Fire</vt:lpstr>
      <vt:lpstr>Request to Land</vt:lpstr>
      <vt:lpstr>Laser Landing System</vt:lpstr>
      <vt:lpstr>Camera System</vt:lpstr>
      <vt:lpstr>Motors</vt:lpstr>
      <vt:lpstr>Propellers</vt:lpstr>
      <vt:lpstr>Frame</vt:lpstr>
      <vt:lpstr>Electronic Speed Controls</vt:lpstr>
      <vt:lpstr>Li-Po Batteries</vt:lpstr>
      <vt:lpstr>Quad Power Flow</vt:lpstr>
      <vt:lpstr>Flight Controller</vt:lpstr>
      <vt:lpstr>Flight Controller</vt:lpstr>
      <vt:lpstr>Flight Controller</vt:lpstr>
      <vt:lpstr>Flight Controller</vt:lpstr>
      <vt:lpstr>Prototypes</vt:lpstr>
      <vt:lpstr>PowerPoint Presentation</vt:lpstr>
      <vt:lpstr>Mobile Platform Prototype</vt:lpstr>
      <vt:lpstr>Aerial Photos: HEC</vt:lpstr>
      <vt:lpstr>Aerial Photos: Light Up UCF</vt:lpstr>
      <vt:lpstr>Aerial Photos: UCF From 5200 ft</vt:lpstr>
      <vt:lpstr>Testing</vt:lpstr>
      <vt:lpstr>PowerPoint Presentation</vt:lpstr>
      <vt:lpstr>Budget</vt:lpstr>
      <vt:lpstr>Success</vt:lpstr>
      <vt:lpstr>Problems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(Joe)</dc:title>
  <dc:creator>Brandon</dc:creator>
  <cp:lastModifiedBy>Brandon Frazer</cp:lastModifiedBy>
  <cp:revision>105</cp:revision>
  <dcterms:created xsi:type="dcterms:W3CDTF">2014-01-20T20:24:38Z</dcterms:created>
  <dcterms:modified xsi:type="dcterms:W3CDTF">2014-01-24T14:15:35Z</dcterms:modified>
</cp:coreProperties>
</file>